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Lst>
  <p:notesMasterIdLst>
    <p:notesMasterId r:id="rId19"/>
  </p:notesMasterIdLst>
  <p:handoutMasterIdLst>
    <p:handoutMasterId r:id="rId20"/>
  </p:handoutMasterIdLst>
  <p:sldIdLst>
    <p:sldId id="256" r:id="rId3"/>
    <p:sldId id="258" r:id="rId4"/>
    <p:sldId id="259" r:id="rId5"/>
    <p:sldId id="260" r:id="rId6"/>
    <p:sldId id="262" r:id="rId7"/>
    <p:sldId id="261" r:id="rId8"/>
    <p:sldId id="264" r:id="rId9"/>
    <p:sldId id="290" r:id="rId10"/>
    <p:sldId id="266" r:id="rId11"/>
    <p:sldId id="281" r:id="rId12"/>
    <p:sldId id="282" r:id="rId13"/>
    <p:sldId id="285" r:id="rId14"/>
    <p:sldId id="267" r:id="rId15"/>
    <p:sldId id="286" r:id="rId16"/>
    <p:sldId id="268" r:id="rId17"/>
    <p:sldId id="273" r:id="rId18"/>
  </p:sldIdLst>
  <p:sldSz cx="9144000" cy="6858000" type="screen4x3"/>
  <p:notesSz cx="6648450" cy="9850438"/>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99"/>
    <a:srgbClr val="0000FF"/>
    <a:srgbClr val="FFCC66"/>
    <a:srgbClr val="CCCCFF"/>
    <a:srgbClr val="CCECFF"/>
    <a:srgbClr val="CCFFCC"/>
    <a:srgbClr val="66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682" autoAdjust="0"/>
  </p:normalViewPr>
  <p:slideViewPr>
    <p:cSldViewPr>
      <p:cViewPr>
        <p:scale>
          <a:sx n="94" d="100"/>
          <a:sy n="94" d="100"/>
        </p:scale>
        <p:origin x="-462" y="-300"/>
      </p:cViewPr>
      <p:guideLst>
        <p:guide orient="horz" pos="2160"/>
        <p:guide pos="2880"/>
      </p:guideLst>
    </p:cSldViewPr>
  </p:slideViewPr>
  <p:outlineViewPr>
    <p:cViewPr>
      <p:scale>
        <a:sx n="33" d="100"/>
        <a:sy n="33" d="100"/>
      </p:scale>
      <p:origin x="0" y="7908"/>
    </p:cViewPr>
  </p:outlineViewPr>
  <p:notesTextViewPr>
    <p:cViewPr>
      <p:scale>
        <a:sx n="100" d="100"/>
        <a:sy n="100" d="100"/>
      </p:scale>
      <p:origin x="0" y="0"/>
    </p:cViewPr>
  </p:notesTextViewPr>
  <p:notesViewPr>
    <p:cSldViewPr>
      <p:cViewPr varScale="1">
        <p:scale>
          <a:sx n="50" d="100"/>
          <a:sy n="50" d="100"/>
        </p:scale>
        <p:origin x="-1812" y="-96"/>
      </p:cViewPr>
      <p:guideLst>
        <p:guide orient="horz" pos="3103"/>
        <p:guide pos="209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313" cy="492125"/>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765550" y="0"/>
            <a:ext cx="2881313" cy="492125"/>
          </a:xfrm>
          <a:prstGeom prst="rect">
            <a:avLst/>
          </a:prstGeom>
        </p:spPr>
        <p:txBody>
          <a:bodyPr vert="horz" lIns="91440" tIns="45720" rIns="91440" bIns="45720" rtlCol="0"/>
          <a:lstStyle>
            <a:lvl1pPr algn="r">
              <a:defRPr sz="1200"/>
            </a:lvl1pPr>
          </a:lstStyle>
          <a:p>
            <a:pPr>
              <a:defRPr/>
            </a:pPr>
            <a:fld id="{893D3C6D-BA29-421D-A069-7007B5CEBD01}" type="datetimeFigureOut">
              <a:rPr lang="el-GR"/>
              <a:pPr>
                <a:defRPr/>
              </a:pPr>
              <a:t>16/12/2015</a:t>
            </a:fld>
            <a:endParaRPr lang="el-GR"/>
          </a:p>
        </p:txBody>
      </p:sp>
      <p:sp>
        <p:nvSpPr>
          <p:cNvPr id="4" name="Slide Image Placeholder 3"/>
          <p:cNvSpPr>
            <a:spLocks noGrp="1" noRot="1" noChangeAspect="1"/>
          </p:cNvSpPr>
          <p:nvPr>
            <p:ph type="sldImg" idx="2"/>
          </p:nvPr>
        </p:nvSpPr>
        <p:spPr>
          <a:xfrm>
            <a:off x="862013" y="739775"/>
            <a:ext cx="4924425" cy="3694113"/>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65163" y="4678363"/>
            <a:ext cx="5318125" cy="44338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9356725"/>
            <a:ext cx="2881313" cy="492125"/>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765550" y="9356725"/>
            <a:ext cx="2881313" cy="492125"/>
          </a:xfrm>
          <a:prstGeom prst="rect">
            <a:avLst/>
          </a:prstGeom>
        </p:spPr>
        <p:txBody>
          <a:bodyPr vert="horz" lIns="91440" tIns="45720" rIns="91440" bIns="45720" rtlCol="0" anchor="b"/>
          <a:lstStyle>
            <a:lvl1pPr algn="r">
              <a:defRPr sz="1200"/>
            </a:lvl1pPr>
          </a:lstStyle>
          <a:p>
            <a:pPr>
              <a:defRPr/>
            </a:pPr>
            <a:fld id="{ADC8E661-ADCC-4DA7-A7D5-6C2BD6D5AAF1}" type="slidenum">
              <a:rPr lang="el-GR"/>
              <a:pPr>
                <a:defRPr/>
              </a:pPr>
              <a:t>‹#›</a:t>
            </a:fld>
            <a:endParaRPr lang="el-G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308800-EFDD-4310-989E-2F712ED71949}" type="slidenum">
              <a:rPr lang="el-GR" smtClean="0"/>
              <a:pPr/>
              <a:t>1</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F445B1-E318-40BC-ACF6-AA1A88717EA1}" type="slidenum">
              <a:rPr lang="el-GR" smtClean="0"/>
              <a:pPr/>
              <a:t>2</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CC1577-30EA-4015-AF36-0300D6B1F9E9}" type="slidenum">
              <a:rPr lang="el-GR" smtClean="0"/>
              <a:pPr/>
              <a:t>3</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F6F4B3-4B84-4AB3-8857-8F2FF24D45E4}" type="slidenum">
              <a:rPr lang="el-GR" smtClean="0"/>
              <a:pPr/>
              <a:t>15</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BF0C58-B058-4528-A159-0E23C00D704E}" type="datetime1">
              <a:rPr lang="el-GR"/>
              <a:pPr>
                <a:defRPr/>
              </a:pPr>
              <a:t>16/12/2015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0D5EE69-0ABC-4352-9855-653C4E04B8EE}"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C7B002-E3DA-4FFA-9697-DD6113527E5E}" type="datetime1">
              <a:rPr lang="el-GR"/>
              <a:pPr>
                <a:defRPr/>
              </a:pPr>
              <a:t>16/12/2015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47CB980-6C82-4B1D-8536-0DE1C26633AD}"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CB9196-77AE-411F-A8ED-3BC9CB9ED6E0}" type="datetime1">
              <a:rPr lang="el-GR"/>
              <a:pPr>
                <a:defRPr/>
              </a:pPr>
              <a:t>16/12/2015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47251B7-BADE-4177-8ACC-6DEE6CE85545}"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F80413EB-A914-4A78-A0BC-20E52F8D95A8}" type="datetime1">
              <a:rPr lang="el-GR"/>
              <a:pPr>
                <a:defRPr/>
              </a:pPr>
              <a:t>16/12/2015</a:t>
            </a:fld>
            <a:endParaRPr lang="el-G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l-G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B00BB2C-D41A-4B82-A6BE-13012E715F30}"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5BCA304-8C39-42B3-B49C-9127B3238AA4}" type="datetime1">
              <a:rPr lang="el-GR"/>
              <a:pPr>
                <a:defRPr/>
              </a:pPr>
              <a:t>16/12/2015</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B4E0741A-B2DC-466D-B9BB-A84168322016}"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155727D-A24E-4EAD-95CE-29212B29249E}" type="datetime1">
              <a:rPr lang="el-GR"/>
              <a:pPr>
                <a:defRPr/>
              </a:pPr>
              <a:t>16/12/2015</a:t>
            </a:fld>
            <a:endParaRPr lang="el-GR"/>
          </a:p>
        </p:txBody>
      </p:sp>
      <p:sp>
        <p:nvSpPr>
          <p:cNvPr id="7" name="Footer Placeholder 4"/>
          <p:cNvSpPr>
            <a:spLocks noGrp="1"/>
          </p:cNvSpPr>
          <p:nvPr>
            <p:ph type="ftr" sz="quarter" idx="11"/>
          </p:nvPr>
        </p:nvSpPr>
        <p:spPr/>
        <p:txBody>
          <a:bodyPr/>
          <a:lstStyle>
            <a:lvl1pPr>
              <a:defRPr/>
            </a:lvl1pPr>
            <a:extLst/>
          </a:lstStyle>
          <a:p>
            <a:pPr>
              <a:defRPr/>
            </a:pPr>
            <a:endParaRPr lang="el-GR"/>
          </a:p>
        </p:txBody>
      </p:sp>
      <p:sp>
        <p:nvSpPr>
          <p:cNvPr id="8" name="Slide Number Placeholder 5"/>
          <p:cNvSpPr>
            <a:spLocks noGrp="1"/>
          </p:cNvSpPr>
          <p:nvPr>
            <p:ph type="sldNum" sz="quarter" idx="12"/>
          </p:nvPr>
        </p:nvSpPr>
        <p:spPr/>
        <p:txBody>
          <a:bodyPr/>
          <a:lstStyle>
            <a:lvl1pPr>
              <a:defRPr/>
            </a:lvl1pPr>
            <a:extLst/>
          </a:lstStyle>
          <a:p>
            <a:pPr>
              <a:defRPr/>
            </a:pPr>
            <a:fld id="{1EC8D4B3-183F-42E8-AA02-0D9099CB38C0}"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E1782E6-F8B1-40E8-8621-A1A9FCBF9600}" type="datetime1">
              <a:rPr lang="el-GR"/>
              <a:pPr>
                <a:defRPr/>
              </a:pPr>
              <a:t>16/12/2015</a:t>
            </a:fld>
            <a:endParaRPr lang="el-GR"/>
          </a:p>
        </p:txBody>
      </p:sp>
      <p:sp>
        <p:nvSpPr>
          <p:cNvPr id="6" name="Footer Placeholder 5"/>
          <p:cNvSpPr>
            <a:spLocks noGrp="1"/>
          </p:cNvSpPr>
          <p:nvPr>
            <p:ph type="ftr" sz="quarter" idx="11"/>
          </p:nvPr>
        </p:nvSpPr>
        <p:spPr/>
        <p:txBody>
          <a:bodyPr/>
          <a:lstStyle>
            <a:lvl1pPr>
              <a:defRPr/>
            </a:lvl1pPr>
            <a:extLst/>
          </a:lstStyle>
          <a:p>
            <a:pPr>
              <a:defRPr/>
            </a:pPr>
            <a:endParaRPr lang="el-GR"/>
          </a:p>
        </p:txBody>
      </p:sp>
      <p:sp>
        <p:nvSpPr>
          <p:cNvPr id="7" name="Slide Number Placeholder 6"/>
          <p:cNvSpPr>
            <a:spLocks noGrp="1"/>
          </p:cNvSpPr>
          <p:nvPr>
            <p:ph type="sldNum" sz="quarter" idx="12"/>
          </p:nvPr>
        </p:nvSpPr>
        <p:spPr/>
        <p:txBody>
          <a:bodyPr/>
          <a:lstStyle>
            <a:lvl1pPr>
              <a:defRPr/>
            </a:lvl1pPr>
            <a:extLst/>
          </a:lstStyle>
          <a:p>
            <a:pPr>
              <a:defRPr/>
            </a:pPr>
            <a:fld id="{DE979C33-9626-4FDF-97D2-5FB10E44F1DE}"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58D4C1F-19DF-40AD-87CC-56B7579A6AC5}" type="datetime1">
              <a:rPr lang="el-GR"/>
              <a:pPr>
                <a:defRPr/>
              </a:pPr>
              <a:t>16/12/2015</a:t>
            </a:fld>
            <a:endParaRPr lang="el-GR"/>
          </a:p>
        </p:txBody>
      </p:sp>
      <p:sp>
        <p:nvSpPr>
          <p:cNvPr id="8" name="Footer Placeholder 7"/>
          <p:cNvSpPr>
            <a:spLocks noGrp="1"/>
          </p:cNvSpPr>
          <p:nvPr>
            <p:ph type="ftr" sz="quarter" idx="11"/>
          </p:nvPr>
        </p:nvSpPr>
        <p:spPr/>
        <p:txBody>
          <a:bodyPr/>
          <a:lstStyle>
            <a:lvl1pPr>
              <a:defRPr/>
            </a:lvl1pPr>
            <a:extLst/>
          </a:lstStyle>
          <a:p>
            <a:pPr>
              <a:defRPr/>
            </a:pPr>
            <a:endParaRPr lang="el-GR"/>
          </a:p>
        </p:txBody>
      </p:sp>
      <p:sp>
        <p:nvSpPr>
          <p:cNvPr id="9" name="Slide Number Placeholder 8"/>
          <p:cNvSpPr>
            <a:spLocks noGrp="1"/>
          </p:cNvSpPr>
          <p:nvPr>
            <p:ph type="sldNum" sz="quarter" idx="12"/>
          </p:nvPr>
        </p:nvSpPr>
        <p:spPr/>
        <p:txBody>
          <a:bodyPr/>
          <a:lstStyle>
            <a:lvl1pPr>
              <a:defRPr/>
            </a:lvl1pPr>
            <a:extLst/>
          </a:lstStyle>
          <a:p>
            <a:pPr>
              <a:defRPr/>
            </a:pPr>
            <a:fld id="{67E743DC-804C-431A-A448-B02AA3F3DD80}"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757D2B17-4819-4303-9503-8E6FB2E4E3FE}" type="datetime1">
              <a:rPr lang="el-GR"/>
              <a:pPr>
                <a:defRPr/>
              </a:pPr>
              <a:t>16/12/2015</a:t>
            </a:fld>
            <a:endParaRPr lang="el-GR"/>
          </a:p>
        </p:txBody>
      </p:sp>
      <p:sp>
        <p:nvSpPr>
          <p:cNvPr id="4" name="Footer Placeholder 3"/>
          <p:cNvSpPr>
            <a:spLocks noGrp="1"/>
          </p:cNvSpPr>
          <p:nvPr>
            <p:ph type="ftr" sz="quarter" idx="11"/>
          </p:nvPr>
        </p:nvSpPr>
        <p:spPr/>
        <p:txBody>
          <a:bodyPr/>
          <a:lstStyle>
            <a:lvl1pPr>
              <a:defRPr/>
            </a:lvl1pPr>
            <a:extLst/>
          </a:lstStyle>
          <a:p>
            <a:pPr>
              <a:defRPr/>
            </a:pPr>
            <a:endParaRPr lang="el-GR"/>
          </a:p>
        </p:txBody>
      </p:sp>
      <p:sp>
        <p:nvSpPr>
          <p:cNvPr id="5" name="Slide Number Placeholder 4"/>
          <p:cNvSpPr>
            <a:spLocks noGrp="1"/>
          </p:cNvSpPr>
          <p:nvPr>
            <p:ph type="sldNum" sz="quarter" idx="12"/>
          </p:nvPr>
        </p:nvSpPr>
        <p:spPr/>
        <p:txBody>
          <a:bodyPr/>
          <a:lstStyle>
            <a:lvl1pPr>
              <a:defRPr/>
            </a:lvl1pPr>
            <a:extLst/>
          </a:lstStyle>
          <a:p>
            <a:pPr>
              <a:defRPr/>
            </a:pPr>
            <a:fld id="{377A6910-3EB3-4E47-8FEF-087C2D2EFB37}"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77DCC1A-B1B5-4B2E-97CB-07CFE138D594}" type="datetime1">
              <a:rPr lang="el-GR"/>
              <a:pPr>
                <a:defRPr/>
              </a:pPr>
              <a:t>16/12/2015</a:t>
            </a:fld>
            <a:endParaRPr lang="el-GR"/>
          </a:p>
        </p:txBody>
      </p:sp>
      <p:sp>
        <p:nvSpPr>
          <p:cNvPr id="3" name="Footer Placeholder 21"/>
          <p:cNvSpPr>
            <a:spLocks noGrp="1"/>
          </p:cNvSpPr>
          <p:nvPr>
            <p:ph type="ftr" sz="quarter" idx="11"/>
          </p:nvPr>
        </p:nvSpPr>
        <p:spPr/>
        <p:txBody>
          <a:bodyPr/>
          <a:lstStyle>
            <a:lvl1pPr>
              <a:defRPr/>
            </a:lvl1pPr>
          </a:lstStyle>
          <a:p>
            <a:pPr>
              <a:defRPr/>
            </a:pPr>
            <a:endParaRPr lang="el-GR"/>
          </a:p>
        </p:txBody>
      </p:sp>
      <p:sp>
        <p:nvSpPr>
          <p:cNvPr id="4" name="Slide Number Placeholder 17"/>
          <p:cNvSpPr>
            <a:spLocks noGrp="1"/>
          </p:cNvSpPr>
          <p:nvPr>
            <p:ph type="sldNum" sz="quarter" idx="12"/>
          </p:nvPr>
        </p:nvSpPr>
        <p:spPr/>
        <p:txBody>
          <a:bodyPr/>
          <a:lstStyle>
            <a:lvl1pPr>
              <a:defRPr/>
            </a:lvl1pPr>
          </a:lstStyle>
          <a:p>
            <a:pPr>
              <a:defRPr/>
            </a:pPr>
            <a:fld id="{D5C13CC4-3251-423B-B97F-2B69D15173F8}"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CB254DA-F1AA-43C7-BD97-E856C825DB34}" type="datetime1">
              <a:rPr lang="el-GR"/>
              <a:pPr>
                <a:defRPr/>
              </a:pPr>
              <a:t>16/12/2015</a:t>
            </a:fld>
            <a:endParaRPr lang="el-GR"/>
          </a:p>
        </p:txBody>
      </p:sp>
      <p:sp>
        <p:nvSpPr>
          <p:cNvPr id="6" name="Footer Placeholder 5"/>
          <p:cNvSpPr>
            <a:spLocks noGrp="1"/>
          </p:cNvSpPr>
          <p:nvPr>
            <p:ph type="ftr" sz="quarter" idx="11"/>
          </p:nvPr>
        </p:nvSpPr>
        <p:spPr/>
        <p:txBody>
          <a:bodyPr/>
          <a:lstStyle>
            <a:lvl1pPr>
              <a:defRPr/>
            </a:lvl1pPr>
            <a:extLst/>
          </a:lstStyle>
          <a:p>
            <a:pPr>
              <a:defRPr/>
            </a:pPr>
            <a:endParaRPr lang="el-GR"/>
          </a:p>
        </p:txBody>
      </p:sp>
      <p:sp>
        <p:nvSpPr>
          <p:cNvPr id="7" name="Slide Number Placeholder 6"/>
          <p:cNvSpPr>
            <a:spLocks noGrp="1"/>
          </p:cNvSpPr>
          <p:nvPr>
            <p:ph type="sldNum" sz="quarter" idx="12"/>
          </p:nvPr>
        </p:nvSpPr>
        <p:spPr/>
        <p:txBody>
          <a:bodyPr/>
          <a:lstStyle>
            <a:lvl1pPr>
              <a:defRPr/>
            </a:lvl1pPr>
            <a:extLst/>
          </a:lstStyle>
          <a:p>
            <a:pPr>
              <a:defRPr/>
            </a:pPr>
            <a:fld id="{E70180ED-2784-4DA6-9EE2-8B5141A6BBD5}"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B95D55-9AA8-4062-93C2-738906FAA8D2}" type="datetime1">
              <a:rPr lang="el-GR"/>
              <a:pPr>
                <a:defRPr/>
              </a:pPr>
              <a:t>16/12/2015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F07D46B-F116-4C9F-9957-E3B923ADD680}"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D6A8D99-8D0A-4B04-8A16-EE0DB5131FCB}" type="datetime1">
              <a:rPr lang="el-GR"/>
              <a:pPr>
                <a:defRPr/>
              </a:pPr>
              <a:t>16/12/2015</a:t>
            </a:fld>
            <a:endParaRPr lang="el-G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l-G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87412B5-869E-40D5-9440-E11AA8350EE5}"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4F3CE5D-634E-4046-9776-F0800995160F}" type="datetime1">
              <a:rPr lang="el-GR"/>
              <a:pPr>
                <a:defRPr/>
              </a:pPr>
              <a:t>16/12/2015</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F2B93B14-4E95-41B5-A50C-2832447EB794}" type="slidenum">
              <a:rPr lang="el-GR"/>
              <a:pPr>
                <a:defRP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343DCFE-22E1-4825-91FB-4EBF2813EEBF}" type="datetime1">
              <a:rPr lang="el-GR"/>
              <a:pPr>
                <a:defRPr/>
              </a:pPr>
              <a:t>16/12/2015</a:t>
            </a:fld>
            <a:endParaRPr lang="el-GR"/>
          </a:p>
        </p:txBody>
      </p:sp>
      <p:sp>
        <p:nvSpPr>
          <p:cNvPr id="5" name="Footer Placeholder 21"/>
          <p:cNvSpPr>
            <a:spLocks noGrp="1"/>
          </p:cNvSpPr>
          <p:nvPr>
            <p:ph type="ftr" sz="quarter" idx="11"/>
          </p:nvPr>
        </p:nvSpPr>
        <p:spPr/>
        <p:txBody>
          <a:bodyPr/>
          <a:lstStyle>
            <a:lvl1pPr>
              <a:defRPr/>
            </a:lvl1pPr>
          </a:lstStyle>
          <a:p>
            <a:pPr>
              <a:defRPr/>
            </a:pPr>
            <a:endParaRPr lang="el-GR"/>
          </a:p>
        </p:txBody>
      </p:sp>
      <p:sp>
        <p:nvSpPr>
          <p:cNvPr id="6" name="Slide Number Placeholder 17"/>
          <p:cNvSpPr>
            <a:spLocks noGrp="1"/>
          </p:cNvSpPr>
          <p:nvPr>
            <p:ph type="sldNum" sz="quarter" idx="12"/>
          </p:nvPr>
        </p:nvSpPr>
        <p:spPr/>
        <p:txBody>
          <a:bodyPr/>
          <a:lstStyle>
            <a:lvl1pPr>
              <a:defRPr/>
            </a:lvl1pPr>
          </a:lstStyle>
          <a:p>
            <a:pPr>
              <a:defRPr/>
            </a:pPr>
            <a:fld id="{30A44776-6D5D-4F62-AABD-6C87D843FA3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C17DFD-0152-4263-AC84-3431F6128FAF}" type="datetime1">
              <a:rPr lang="el-GR"/>
              <a:pPr>
                <a:defRPr/>
              </a:pPr>
              <a:t>16/12/2015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7B54EB0D-39C5-43B8-A52B-51710486454A}"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1A513-472D-4189-860F-B1C05E5DBD32}" type="datetime1">
              <a:rPr lang="el-GR"/>
              <a:pPr>
                <a:defRPr/>
              </a:pPr>
              <a:t>16/12/2015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83BEF6D5-246F-4017-9368-2DCD8534D0C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AD2F57-70D8-49AB-B9D2-7BB4FF2BDC55}" type="datetime1">
              <a:rPr lang="el-GR"/>
              <a:pPr>
                <a:defRPr/>
              </a:pPr>
              <a:t>16/12/2015</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EF9AB092-53DC-4196-AFC4-893DB15CF29B}"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A171F7-D997-4F45-AED1-423CDAE719C9}" type="datetime1">
              <a:rPr lang="el-GR"/>
              <a:pPr>
                <a:defRPr/>
              </a:pPr>
              <a:t>16/12/2015</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1ED9C7A5-3F87-4593-BD52-D7BC39DE7A5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7BD51A-FF84-4080-B350-4C9A192EA99F}" type="datetime1">
              <a:rPr lang="el-GR"/>
              <a:pPr>
                <a:defRPr/>
              </a:pPr>
              <a:t>16/12/2015</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A6F1170D-9A7B-4AB7-B7A5-665C55CE8789}"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62C66-5F1E-4BF3-A32C-F970D1B4AAFD}" type="datetime1">
              <a:rPr lang="el-GR"/>
              <a:pPr>
                <a:defRPr/>
              </a:pPr>
              <a:t>16/12/2015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1BF3DBE-ACAC-41D7-A4A3-1AF650FE2E4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8D155F-73EE-4397-8B1B-1F8E9115DA76}" type="datetime1">
              <a:rPr lang="el-GR"/>
              <a:pPr>
                <a:defRPr/>
              </a:pPr>
              <a:t>16/12/2015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9B755CC-7D34-47FD-BE03-653217CB0A4C}"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CCB0A2E-1C46-47AE-922C-6B573760E7E6}" type="datetime1">
              <a:rPr lang="el-GR"/>
              <a:pPr>
                <a:defRPr/>
              </a:pPr>
              <a:t>16/12/2015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27B793-2344-4514-BB41-0AFA46745E7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2051"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00394E9A-5D62-4B2C-A4AD-0378102A1242}" type="datetime1">
              <a:rPr lang="el-GR"/>
              <a:pPr>
                <a:defRPr/>
              </a:pPr>
              <a:t>16/12/2015</a:t>
            </a:fld>
            <a:endParaRPr lang="el-G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l-G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9E3935E-0ED9-4930-BEF5-919245CE699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036" r:id="rId1"/>
    <p:sldLayoutId id="2147484032" r:id="rId2"/>
    <p:sldLayoutId id="2147484037" r:id="rId3"/>
    <p:sldLayoutId id="2147484038" r:id="rId4"/>
    <p:sldLayoutId id="2147484039" r:id="rId5"/>
    <p:sldLayoutId id="2147484040" r:id="rId6"/>
    <p:sldLayoutId id="2147484033" r:id="rId7"/>
    <p:sldLayoutId id="2147484041" r:id="rId8"/>
    <p:sldLayoutId id="2147484042" r:id="rId9"/>
    <p:sldLayoutId id="2147484034" r:id="rId10"/>
    <p:sldLayoutId id="2147484035"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642938"/>
            <a:ext cx="7815263" cy="4214812"/>
          </a:xfrm>
          <a:solidFill>
            <a:schemeClr val="bg1"/>
          </a:solidFill>
        </p:spPr>
        <p:txBody>
          <a:bodyPr rtlCol="0">
            <a:normAutofit/>
          </a:bodyPr>
          <a:lstStyle/>
          <a:p>
            <a:pPr algn="just" eaLnBrk="1" fontAlgn="auto" hangingPunct="1">
              <a:spcAft>
                <a:spcPts val="0"/>
              </a:spcAft>
              <a:defRPr/>
            </a:pPr>
            <a:r>
              <a:rPr lang="el-GR" sz="3200" b="1" dirty="0">
                <a:solidFill>
                  <a:srgbClr val="002060"/>
                </a:solidFill>
                <a:effectLst>
                  <a:outerShdw blurRad="31750" dist="25400" dir="5400000" algn="tl" rotWithShape="0">
                    <a:srgbClr val="000000">
                      <a:alpha val="25000"/>
                    </a:srgbClr>
                  </a:outerShdw>
                </a:effectLst>
                <a:latin typeface="Arial Black" pitchFamily="34" charset="0"/>
              </a:rPr>
              <a:t>Ο Κανονισμός (ΕΕ) 140</a:t>
            </a:r>
            <a:r>
              <a:rPr lang="en-US" sz="3200" b="1" dirty="0">
                <a:solidFill>
                  <a:srgbClr val="002060"/>
                </a:solidFill>
                <a:effectLst>
                  <a:outerShdw blurRad="31750" dist="25400" dir="5400000" algn="tl" rotWithShape="0">
                    <a:srgbClr val="000000">
                      <a:alpha val="25000"/>
                    </a:srgbClr>
                  </a:outerShdw>
                </a:effectLst>
                <a:latin typeface="Arial Black" pitchFamily="34" charset="0"/>
              </a:rPr>
              <a:t>8</a:t>
            </a:r>
            <a:r>
              <a:rPr lang="el-GR" sz="3200" b="1" dirty="0">
                <a:solidFill>
                  <a:srgbClr val="002060"/>
                </a:solidFill>
                <a:effectLst>
                  <a:outerShdw blurRad="31750" dist="25400" dir="5400000" algn="tl" rotWithShape="0">
                    <a:srgbClr val="000000">
                      <a:alpha val="25000"/>
                    </a:srgbClr>
                  </a:outerShdw>
                </a:effectLst>
                <a:latin typeface="Arial Black" pitchFamily="34" charset="0"/>
              </a:rPr>
              <a:t>/2013 της Επιτροπής, της 18ης Δεκεμβρίου 2013,  για τις ενισχύσεις ήσσονος σημασίας (</a:t>
            </a:r>
            <a:r>
              <a:rPr lang="en-US" sz="3200" b="1" dirty="0" smtClean="0">
                <a:solidFill>
                  <a:srgbClr val="002060"/>
                </a:solidFill>
                <a:effectLst>
                  <a:outerShdw blurRad="31750" dist="25400" dir="5400000" algn="tl" rotWithShape="0">
                    <a:srgbClr val="000000">
                      <a:alpha val="25000"/>
                    </a:srgbClr>
                  </a:outerShdw>
                </a:effectLst>
                <a:latin typeface="Arial Black" pitchFamily="34" charset="0"/>
              </a:rPr>
              <a:t>de</a:t>
            </a:r>
            <a:r>
              <a:rPr lang="el-GR" sz="3200" b="1" dirty="0" smtClean="0">
                <a:solidFill>
                  <a:srgbClr val="002060"/>
                </a:solidFill>
                <a:effectLst>
                  <a:outerShdw blurRad="31750" dist="25400" dir="5400000" algn="tl" rotWithShape="0">
                    <a:srgbClr val="000000">
                      <a:alpha val="25000"/>
                    </a:srgbClr>
                  </a:outerShdw>
                </a:effectLst>
                <a:latin typeface="Arial Black" pitchFamily="34" charset="0"/>
              </a:rPr>
              <a:t> </a:t>
            </a:r>
            <a:r>
              <a:rPr lang="en-US" sz="3200" b="1" dirty="0" err="1" smtClean="0">
                <a:solidFill>
                  <a:srgbClr val="002060"/>
                </a:solidFill>
                <a:effectLst>
                  <a:outerShdw blurRad="31750" dist="25400" dir="5400000" algn="tl" rotWithShape="0">
                    <a:srgbClr val="000000">
                      <a:alpha val="25000"/>
                    </a:srgbClr>
                  </a:outerShdw>
                </a:effectLst>
                <a:latin typeface="Arial Black" pitchFamily="34" charset="0"/>
              </a:rPr>
              <a:t>minimis</a:t>
            </a:r>
            <a:r>
              <a:rPr lang="en-US" sz="3200" b="1" dirty="0" smtClean="0">
                <a:solidFill>
                  <a:srgbClr val="002060"/>
                </a:solidFill>
                <a:effectLst>
                  <a:outerShdw blurRad="31750" dist="25400" dir="5400000" algn="tl" rotWithShape="0">
                    <a:srgbClr val="000000">
                      <a:alpha val="25000"/>
                    </a:srgbClr>
                  </a:outerShdw>
                </a:effectLst>
                <a:latin typeface="Arial Black" pitchFamily="34" charset="0"/>
              </a:rPr>
              <a:t>)</a:t>
            </a:r>
            <a:r>
              <a:rPr lang="el-GR" sz="3200" b="1" dirty="0" smtClean="0">
                <a:solidFill>
                  <a:srgbClr val="002060"/>
                </a:solidFill>
                <a:effectLst>
                  <a:outerShdw blurRad="31750" dist="25400" dir="5400000" algn="tl" rotWithShape="0">
                    <a:srgbClr val="000000">
                      <a:alpha val="25000"/>
                    </a:srgbClr>
                  </a:outerShdw>
                </a:effectLst>
                <a:latin typeface="Arial Black" pitchFamily="34" charset="0"/>
              </a:rPr>
              <a:t> στον </a:t>
            </a:r>
            <a:r>
              <a:rPr lang="el-GR" sz="3200" b="1" dirty="0">
                <a:solidFill>
                  <a:srgbClr val="002060"/>
                </a:solidFill>
                <a:effectLst>
                  <a:outerShdw blurRad="31750" dist="25400" dir="5400000" algn="tl" rotWithShape="0">
                    <a:srgbClr val="000000">
                      <a:alpha val="25000"/>
                    </a:srgbClr>
                  </a:outerShdw>
                </a:effectLst>
                <a:latin typeface="Arial Black" pitchFamily="34" charset="0"/>
              </a:rPr>
              <a:t>γεωργικό </a:t>
            </a:r>
            <a:r>
              <a:rPr lang="el-GR" sz="3200" b="1" dirty="0" smtClean="0">
                <a:solidFill>
                  <a:srgbClr val="002060"/>
                </a:solidFill>
                <a:effectLst>
                  <a:outerShdw blurRad="31750" dist="25400" dir="5400000" algn="tl" rotWithShape="0">
                    <a:srgbClr val="000000">
                      <a:alpha val="25000"/>
                    </a:srgbClr>
                  </a:outerShdw>
                </a:effectLst>
                <a:latin typeface="Arial Black" pitchFamily="34" charset="0"/>
              </a:rPr>
              <a:t>τομέα.                        </a:t>
            </a:r>
            <a:endParaRPr lang="el-GR" sz="3200" b="1" dirty="0">
              <a:solidFill>
                <a:srgbClr val="002060"/>
              </a:solidFill>
              <a:effectLst>
                <a:outerShdw blurRad="31750" dist="25400" dir="5400000" algn="tl" rotWithShape="0">
                  <a:srgbClr val="000000">
                    <a:alpha val="25000"/>
                  </a:srgbClr>
                </a:outerShdw>
              </a:effectLst>
              <a:latin typeface="Arial Black" pitchFamily="34" charset="0"/>
            </a:endParaRPr>
          </a:p>
        </p:txBody>
      </p:sp>
      <p:sp>
        <p:nvSpPr>
          <p:cNvPr id="3" name="Subtitle 2"/>
          <p:cNvSpPr>
            <a:spLocks noGrp="1"/>
          </p:cNvSpPr>
          <p:nvPr>
            <p:ph type="subTitle" idx="1"/>
          </p:nvPr>
        </p:nvSpPr>
        <p:spPr>
          <a:xfrm>
            <a:off x="1371600" y="5072063"/>
            <a:ext cx="6400800" cy="566737"/>
          </a:xfrm>
        </p:spPr>
        <p:txBody>
          <a:bodyPr rtlCol="0">
            <a:normAutofit fontScale="25000" lnSpcReduction="20000"/>
          </a:bodyPr>
          <a:lstStyle/>
          <a:p>
            <a:pPr eaLnBrk="1" fontAlgn="auto" hangingPunct="1">
              <a:spcAft>
                <a:spcPts val="0"/>
              </a:spcAft>
              <a:buFont typeface="Arial" pitchFamily="34" charset="0"/>
              <a:buNone/>
              <a:defRPr/>
            </a:pPr>
            <a:r>
              <a:rPr lang="el-GR" sz="7200" dirty="0" err="1" smtClean="0">
                <a:solidFill>
                  <a:schemeClr val="accent4">
                    <a:lumMod val="75000"/>
                  </a:schemeClr>
                </a:solidFill>
              </a:rPr>
              <a:t>Ιωαννίκιος</a:t>
            </a:r>
            <a:r>
              <a:rPr lang="el-GR" sz="7200" dirty="0" smtClean="0">
                <a:solidFill>
                  <a:schemeClr val="accent4">
                    <a:lumMod val="75000"/>
                  </a:schemeClr>
                </a:solidFill>
              </a:rPr>
              <a:t> Φάκας</a:t>
            </a:r>
            <a:endParaRPr lang="en-GB" sz="7200" dirty="0" smtClean="0">
              <a:solidFill>
                <a:schemeClr val="accent4">
                  <a:lumMod val="75000"/>
                </a:schemeClr>
              </a:solidFill>
            </a:endParaRPr>
          </a:p>
          <a:p>
            <a:pPr eaLnBrk="1" fontAlgn="auto" hangingPunct="1">
              <a:spcAft>
                <a:spcPts val="0"/>
              </a:spcAft>
              <a:buFont typeface="Arial" pitchFamily="34" charset="0"/>
              <a:buNone/>
              <a:defRPr/>
            </a:pPr>
            <a:r>
              <a:rPr lang="el-GR" sz="7200" dirty="0" smtClean="0">
                <a:solidFill>
                  <a:schemeClr val="accent4">
                    <a:lumMod val="75000"/>
                  </a:schemeClr>
                </a:solidFill>
              </a:rPr>
              <a:t>Παρουσίαση  </a:t>
            </a:r>
            <a:r>
              <a:rPr lang="el-GR" sz="7200" dirty="0" smtClean="0">
                <a:solidFill>
                  <a:schemeClr val="accent4">
                    <a:lumMod val="75000"/>
                  </a:schemeClr>
                </a:solidFill>
              </a:rPr>
              <a:t>- 16 Δεκεμβρίου 2015 </a:t>
            </a:r>
          </a:p>
          <a:p>
            <a:pPr eaLnBrk="1" fontAlgn="auto" hangingPunct="1">
              <a:spcAft>
                <a:spcPts val="0"/>
              </a:spcAft>
              <a:buFont typeface="Arial" pitchFamily="34" charset="0"/>
              <a:buNone/>
              <a:defRPr/>
            </a:pPr>
            <a:r>
              <a:rPr lang="el-GR" sz="7200" dirty="0" smtClean="0">
                <a:solidFill>
                  <a:schemeClr val="accent4">
                    <a:lumMod val="75000"/>
                  </a:schemeClr>
                </a:solidFill>
              </a:rPr>
              <a:t>Γραφείο Εφόρου Ελέγχου Κρατικών Ενισχύσεων.</a:t>
            </a:r>
          </a:p>
          <a:p>
            <a:pPr eaLnBrk="1" fontAlgn="auto" hangingPunct="1">
              <a:spcAft>
                <a:spcPts val="0"/>
              </a:spcAft>
              <a:buFont typeface="Arial" pitchFamily="34" charset="0"/>
              <a:buNone/>
              <a:defRPr/>
            </a:pPr>
            <a:endParaRPr lang="el-GR" dirty="0" smtClean="0">
              <a:solidFill>
                <a:schemeClr val="accent4">
                  <a:lumMod val="75000"/>
                </a:schemeClr>
              </a:solidFill>
            </a:endParaRPr>
          </a:p>
          <a:p>
            <a:pPr eaLnBrk="1" fontAlgn="auto" hangingPunct="1">
              <a:spcAft>
                <a:spcPts val="0"/>
              </a:spcAft>
              <a:buFont typeface="Arial" pitchFamily="34" charset="0"/>
              <a:buNone/>
              <a:defRPr/>
            </a:pPr>
            <a:endParaRPr lang="el-GR" dirty="0" smtClean="0">
              <a:solidFill>
                <a:schemeClr val="accent4">
                  <a:lumMod val="75000"/>
                </a:schemeClr>
              </a:solidFill>
            </a:endParaRPr>
          </a:p>
        </p:txBody>
      </p:sp>
      <p:sp>
        <p:nvSpPr>
          <p:cNvPr id="4" name="Slide Number Placeholder 3"/>
          <p:cNvSpPr>
            <a:spLocks noGrp="1"/>
          </p:cNvSpPr>
          <p:nvPr>
            <p:ph type="sldNum" sz="quarter" idx="12"/>
          </p:nvPr>
        </p:nvSpPr>
        <p:spPr/>
        <p:txBody>
          <a:bodyPr/>
          <a:lstStyle/>
          <a:p>
            <a:pPr>
              <a:defRPr/>
            </a:pPr>
            <a:fld id="{1679B0A4-E672-4C24-9467-4B6EFA53DE5E}" type="slidenum">
              <a:rPr lang="el-GR"/>
              <a:pPr>
                <a:defRPr/>
              </a:pPr>
              <a:t>1</a:t>
            </a:fld>
            <a:endParaRPr lang="el-GR"/>
          </a:p>
        </p:txBody>
      </p:sp>
      <p:sp>
        <p:nvSpPr>
          <p:cNvPr id="10245" name="Rectangle 11"/>
          <p:cNvSpPr>
            <a:spLocks noChangeArrowheads="1"/>
          </p:cNvSpPr>
          <p:nvPr/>
        </p:nvSpPr>
        <p:spPr bwMode="auto">
          <a:xfrm>
            <a:off x="2879725" y="239713"/>
            <a:ext cx="3384550" cy="260350"/>
          </a:xfrm>
          <a:prstGeom prst="rect">
            <a:avLst/>
          </a:prstGeom>
          <a:noFill/>
          <a:ln w="9525">
            <a:noFill/>
            <a:miter lim="800000"/>
            <a:headEnd/>
            <a:tailEnd/>
          </a:ln>
        </p:spPr>
        <p:txBody>
          <a:bodyPr anchor="ctr">
            <a:spAutoFit/>
          </a:bodyPr>
          <a:lstStyle/>
          <a:p>
            <a:pPr algn="just" eaLnBrk="0" hangingPunct="0"/>
            <a:r>
              <a:rPr lang="el-GR" sz="1100" dirty="0">
                <a:solidFill>
                  <a:schemeClr val="tx2"/>
                </a:solidFill>
                <a:cs typeface="Times New Roman" pitchFamily="18" charset="0"/>
              </a:rPr>
              <a:t>Γραφείο Εφόρου Ελέγχου Κρατικών Ενισχύσεων    </a:t>
            </a:r>
            <a:endParaRPr lang="el-GR" sz="1100" dirty="0">
              <a:solidFill>
                <a:schemeClr val="tx2"/>
              </a:solidFill>
            </a:endParaRPr>
          </a:p>
        </p:txBody>
      </p:sp>
      <p:graphicFrame>
        <p:nvGraphicFramePr>
          <p:cNvPr id="10246" name="Object 10"/>
          <p:cNvGraphicFramePr>
            <a:graphicFrameLocks noChangeAspect="1"/>
          </p:cNvGraphicFramePr>
          <p:nvPr/>
        </p:nvGraphicFramePr>
        <p:xfrm>
          <a:off x="6000750" y="142875"/>
          <a:ext cx="1414463" cy="458788"/>
        </p:xfrm>
        <a:graphic>
          <a:graphicData uri="http://schemas.openxmlformats.org/presentationml/2006/ole">
            <p:oleObj spid="_x0000_s10246" r:id="rId4" imgW="10618266" imgH="3406075" progId="">
              <p:embed/>
            </p:oleObj>
          </a:graphicData>
        </a:graphic>
      </p:graphicFrame>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50825" y="692150"/>
            <a:ext cx="8229600" cy="5257800"/>
          </a:xfrm>
        </p:spPr>
        <p:txBody>
          <a:bodyPr/>
          <a:lstStyle/>
          <a:p>
            <a:pPr eaLnBrk="1" hangingPunct="1">
              <a:buFont typeface="Arial" charset="0"/>
              <a:buChar char="•"/>
            </a:pPr>
            <a:endParaRPr lang="en-GB" sz="2600" smtClean="0"/>
          </a:p>
          <a:p>
            <a:pPr eaLnBrk="1" hangingPunct="1">
              <a:buFont typeface="Arial" charset="0"/>
              <a:buChar char="•"/>
            </a:pPr>
            <a:endParaRPr lang="en-GB" sz="2400" smtClean="0"/>
          </a:p>
          <a:p>
            <a:pPr eaLnBrk="1" hangingPunct="1">
              <a:buFont typeface="Wingdings 3" pitchFamily="18" charset="2"/>
              <a:buNone/>
            </a:pPr>
            <a:r>
              <a:rPr lang="el-GR" sz="2400" smtClean="0"/>
              <a:t>2</a:t>
            </a:r>
            <a:r>
              <a:rPr lang="el-GR" sz="2400" b="1" smtClean="0"/>
              <a:t>. Οι ενισχύσεις υπό μορφή δανείου υπό προϋποθέσεις:</a:t>
            </a:r>
            <a:br>
              <a:rPr lang="el-GR" sz="2400" b="1" smtClean="0"/>
            </a:br>
            <a:endParaRPr lang="en-GB" sz="2400" b="1" smtClean="0"/>
          </a:p>
          <a:p>
            <a:pPr eaLnBrk="1" hangingPunct="1">
              <a:buFont typeface="Wingdings 3" pitchFamily="18" charset="2"/>
              <a:buNone/>
            </a:pPr>
            <a:r>
              <a:rPr lang="el-GR" sz="1200" b="1" u="sng" smtClean="0"/>
              <a:t>Προϋποθέσεις</a:t>
            </a:r>
            <a:r>
              <a:rPr lang="en-GB" sz="1200" b="1" u="sng" smtClean="0"/>
              <a:t>:</a:t>
            </a:r>
            <a:endParaRPr lang="en-GB" sz="1200" u="sng" smtClean="0"/>
          </a:p>
          <a:p>
            <a:pPr algn="just" eaLnBrk="1" hangingPunct="1">
              <a:buFont typeface="Wingdings 3" pitchFamily="18" charset="2"/>
              <a:buNone/>
            </a:pPr>
            <a:r>
              <a:rPr lang="el-GR" sz="1200" smtClean="0"/>
              <a:t>α) η επιχείρηση δεν έχει υπαχθεί σε συλλογική διαδικασία αφερεγγυότητας ή πληρούν τις προϋποθέσεις της εγχώριας νομοθεσίας για υπαγωγή σε συλλογική διαδικασία αφερεγγυότητας κατόπιν αιτήσεως των δανειστών τους – για τις μεγάλες επιχειρήσεις η πιστοληπτική ικανότητα τουλάχιστον Β-.</a:t>
            </a:r>
            <a:endParaRPr lang="en-US" sz="1200" smtClean="0"/>
          </a:p>
          <a:p>
            <a:pPr algn="just" eaLnBrk="1" hangingPunct="1">
              <a:buFont typeface="Wingdings 3" pitchFamily="18" charset="2"/>
              <a:buNone/>
            </a:pPr>
            <a:r>
              <a:rPr lang="el-GR" sz="1200" smtClean="0"/>
              <a:t>β) το δάνειο εξασφαλίζεται με ασφάλειες που καλύπτουν τουλάχιστον το 50% του δανείου και το ποσό του δανείου ανέρχεται είτε σε €75.000  για διάστημα πέντε ετών είτε σε €37.500  για διάστημα δέκα ετών· </a:t>
            </a:r>
          </a:p>
          <a:p>
            <a:pPr algn="just" eaLnBrk="1" hangingPunct="1">
              <a:buFont typeface="Wingdings 3" pitchFamily="18" charset="2"/>
              <a:buNone/>
            </a:pPr>
            <a:r>
              <a:rPr lang="el-GR" sz="1200" smtClean="0"/>
              <a:t> γ) το ακαθάριστο ισοδύναμο επιχορήγησης έχει υπολογιστεί με βάση το επιτόκιο αναφοράς που ισχύει κατά το χρόνο χορήγησης</a:t>
            </a:r>
          </a:p>
          <a:p>
            <a:pPr algn="just" eaLnBrk="1" hangingPunct="1">
              <a:buFont typeface="Wingdings 3" pitchFamily="18" charset="2"/>
              <a:buNone/>
            </a:pPr>
            <a:endParaRPr lang="el-GR" sz="1200" smtClean="0"/>
          </a:p>
          <a:p>
            <a:pPr eaLnBrk="1" hangingPunct="1">
              <a:buFont typeface="Arial" charset="0"/>
              <a:buChar char="•"/>
            </a:pPr>
            <a:endParaRPr lang="el-GR" sz="2000" smtClean="0"/>
          </a:p>
        </p:txBody>
      </p:sp>
      <p:sp>
        <p:nvSpPr>
          <p:cNvPr id="1945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3204710-8136-4E7B-B019-6883A96FC406}" type="slidenum">
              <a:rPr lang="el-GR" smtClean="0"/>
              <a:pPr/>
              <a:t>10</a:t>
            </a:fld>
            <a:endParaRPr lang="el-GR" smtClean="0"/>
          </a:p>
        </p:txBody>
      </p:sp>
      <p:sp>
        <p:nvSpPr>
          <p:cNvPr id="9" name="Title 1"/>
          <p:cNvSpPr txBox="1">
            <a:spLocks noGrp="1"/>
          </p:cNvSpPr>
          <p:nvPr>
            <p:ph type="title"/>
          </p:nvPr>
        </p:nvSpPr>
        <p:spPr>
          <a:solidFill>
            <a:srgbClr val="CCFFCC"/>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l-GR" sz="2400" dirty="0" smtClean="0">
                <a:solidFill>
                  <a:srgbClr val="002060"/>
                </a:solidFill>
                <a:latin typeface="Arial Black" pitchFamily="34" charset="0"/>
              </a:rPr>
              <a:t>Άρθρο 4: Εφαρμογή του Κανονισμού μόνο σε Διαφανείς Ενισχύσεις. </a:t>
            </a:r>
            <a:r>
              <a:rPr lang="en-GB" sz="2400" dirty="0" smtClean="0">
                <a:solidFill>
                  <a:srgbClr val="002060"/>
                </a:solidFill>
                <a:latin typeface="Arial Black" pitchFamily="34" charset="0"/>
              </a:rPr>
              <a:t>            </a:t>
            </a:r>
            <a:r>
              <a:rPr lang="el-GR" sz="2400" dirty="0" smtClean="0">
                <a:solidFill>
                  <a:srgbClr val="002060"/>
                </a:solidFill>
                <a:latin typeface="Arial Black" pitchFamily="34" charset="0"/>
              </a:rPr>
              <a:t>                        </a:t>
            </a:r>
            <a:r>
              <a:rPr lang="en-GB" sz="2400" dirty="0" smtClean="0">
                <a:solidFill>
                  <a:srgbClr val="002060"/>
                </a:solidFill>
                <a:latin typeface="Arial Black" pitchFamily="34" charset="0"/>
              </a:rPr>
              <a:t>(</a:t>
            </a:r>
            <a:r>
              <a:rPr lang="el-GR" sz="2400" dirty="0" smtClean="0">
                <a:solidFill>
                  <a:srgbClr val="002060"/>
                </a:solidFill>
                <a:latin typeface="Arial Black" pitchFamily="34" charset="0"/>
              </a:rPr>
              <a:t>2</a:t>
            </a:r>
            <a:r>
              <a:rPr lang="en-GB" sz="2400" dirty="0" smtClean="0">
                <a:solidFill>
                  <a:srgbClr val="002060"/>
                </a:solidFill>
                <a:latin typeface="Arial Black" pitchFamily="34" charset="0"/>
              </a:rPr>
              <a:t>)</a:t>
            </a:r>
            <a:endParaRPr lang="el-GR" sz="2400" dirty="0" smtClean="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95288" y="1196975"/>
            <a:ext cx="8229600" cy="4525963"/>
          </a:xfrm>
        </p:spPr>
        <p:txBody>
          <a:bodyPr/>
          <a:lstStyle/>
          <a:p>
            <a:pPr algn="just" eaLnBrk="1" hangingPunct="1">
              <a:buFont typeface="Arial" charset="0"/>
              <a:buChar char="•"/>
            </a:pPr>
            <a:endParaRPr lang="en-GB" sz="2400" smtClean="0"/>
          </a:p>
          <a:p>
            <a:pPr eaLnBrk="1" hangingPunct="1">
              <a:buFont typeface="Arial" charset="0"/>
              <a:buChar char="•"/>
            </a:pPr>
            <a:r>
              <a:rPr lang="el-GR" sz="2400" smtClean="0"/>
              <a:t>3. </a:t>
            </a:r>
            <a:r>
              <a:rPr lang="el-GR" sz="2400" b="1" smtClean="0"/>
              <a:t>Οι ενισχύσεις υπό μορφή εγγυήσεων υπό προϋποθέσεις:</a:t>
            </a:r>
            <a:r>
              <a:rPr lang="el-GR" sz="2800" b="1" smtClean="0"/>
              <a:t/>
            </a:r>
            <a:br>
              <a:rPr lang="el-GR" sz="2800" b="1" smtClean="0"/>
            </a:br>
            <a:endParaRPr lang="en-US" sz="2800" b="1" smtClean="0"/>
          </a:p>
          <a:p>
            <a:pPr algn="just" eaLnBrk="1" hangingPunct="1">
              <a:buFont typeface="Arial" charset="0"/>
              <a:buChar char="•"/>
            </a:pPr>
            <a:r>
              <a:rPr lang="el-GR" sz="1400" b="1" u="sng" smtClean="0"/>
              <a:t>Προϋποθέσεις</a:t>
            </a:r>
            <a:r>
              <a:rPr lang="en-US" sz="1400" b="1" u="sng" smtClean="0"/>
              <a:t> </a:t>
            </a:r>
            <a:r>
              <a:rPr lang="el-GR" sz="1600" b="1" smtClean="0"/>
              <a:t>:</a:t>
            </a:r>
            <a:endParaRPr lang="en-GB" sz="2800" b="1" smtClean="0"/>
          </a:p>
          <a:p>
            <a:pPr algn="just" eaLnBrk="1" hangingPunct="1">
              <a:buFont typeface="Wingdings 3" pitchFamily="18" charset="2"/>
              <a:buNone/>
            </a:pPr>
            <a:r>
              <a:rPr lang="el-GR" sz="1200" smtClean="0"/>
              <a:t>α) η επιχείρηση δεν έχει υπαχθεί σε συλλογική διαδικασία αφερεγγυότητας ή πληρούν τις προϋποθέσεις της εγχώριας νομοθεσίας για υπαγωγή σε συλλογική διαδικασία αφερεγγυότητας κατόπιν αιτήσεως των δανειστών τους – για τις μεγάλες επιχειρήσεις η πιστοληπτική ικανότητα τουλάχιστον Β-. </a:t>
            </a:r>
            <a:endParaRPr lang="en-US" sz="1200" smtClean="0"/>
          </a:p>
          <a:p>
            <a:pPr algn="just" eaLnBrk="1" hangingPunct="1">
              <a:buFont typeface="Wingdings 3" pitchFamily="18" charset="2"/>
              <a:buNone/>
            </a:pPr>
            <a:r>
              <a:rPr lang="el-GR" sz="1200" smtClean="0"/>
              <a:t>β) η εγγύηση δεν υπερβαίνει το 80 % του υποκείμενου δανείου και είτε το ποσό που καλύπτεται από την εγγύηση είναι 112 500 ευρώ και η διάρκεια της εγγύησης είναι πέντε έτη είτε το ποσό που καλύπτεται από την εγγύηση είναι 56 250 ευρώ και η διάρκεια της εγγύησης είναι δέκα έτη.</a:t>
            </a:r>
          </a:p>
          <a:p>
            <a:pPr algn="just" eaLnBrk="1" hangingPunct="1">
              <a:buFont typeface="Arial" charset="0"/>
              <a:buChar char="•"/>
            </a:pPr>
            <a:endParaRPr lang="el-GR" sz="2600" smtClean="0"/>
          </a:p>
          <a:p>
            <a:pPr eaLnBrk="1" hangingPunct="1">
              <a:buFont typeface="Arial" charset="0"/>
              <a:buChar char="•"/>
            </a:pPr>
            <a:endParaRPr lang="el-GR" sz="2600" smtClean="0"/>
          </a:p>
          <a:p>
            <a:pPr eaLnBrk="1" hangingPunct="1">
              <a:buFont typeface="Arial" charset="0"/>
              <a:buChar char="•"/>
            </a:pPr>
            <a:endParaRPr lang="el-GR" smtClean="0"/>
          </a:p>
        </p:txBody>
      </p:sp>
      <p:sp>
        <p:nvSpPr>
          <p:cNvPr id="2048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C57E2D7-4DD3-46A2-A30C-55809CE4B9C9}" type="slidenum">
              <a:rPr lang="el-GR" smtClean="0"/>
              <a:pPr/>
              <a:t>11</a:t>
            </a:fld>
            <a:endParaRPr lang="el-GR" smtClean="0"/>
          </a:p>
        </p:txBody>
      </p:sp>
      <p:sp>
        <p:nvSpPr>
          <p:cNvPr id="8" name="Title 1"/>
          <p:cNvSpPr txBox="1">
            <a:spLocks noGrp="1"/>
          </p:cNvSpPr>
          <p:nvPr>
            <p:ph type="title"/>
          </p:nvPr>
        </p:nvSpPr>
        <p:spPr>
          <a:solidFill>
            <a:srgbClr val="CCFFCC"/>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l-GR" sz="2400" dirty="0" smtClean="0">
                <a:solidFill>
                  <a:srgbClr val="002060"/>
                </a:solidFill>
                <a:latin typeface="Arial Black" pitchFamily="34" charset="0"/>
              </a:rPr>
              <a:t>Άρθρο 4: Εφαρμογή του Κανονισμού μόνο σε Διαφανείς Ενισχύσεις. </a:t>
            </a:r>
            <a:r>
              <a:rPr lang="en-GB" sz="2400" dirty="0" smtClean="0">
                <a:solidFill>
                  <a:srgbClr val="002060"/>
                </a:solidFill>
                <a:latin typeface="Arial Black" pitchFamily="34" charset="0"/>
              </a:rPr>
              <a:t>            </a:t>
            </a:r>
            <a:r>
              <a:rPr lang="el-GR" sz="2400" dirty="0" smtClean="0">
                <a:solidFill>
                  <a:srgbClr val="002060"/>
                </a:solidFill>
                <a:latin typeface="Arial Black" pitchFamily="34" charset="0"/>
              </a:rPr>
              <a:t>                        </a:t>
            </a:r>
            <a:r>
              <a:rPr lang="en-GB" sz="2400" dirty="0" smtClean="0">
                <a:solidFill>
                  <a:srgbClr val="002060"/>
                </a:solidFill>
                <a:latin typeface="Arial Black" pitchFamily="34" charset="0"/>
              </a:rPr>
              <a:t>(</a:t>
            </a:r>
            <a:r>
              <a:rPr lang="en-US" sz="2400" dirty="0">
                <a:solidFill>
                  <a:srgbClr val="002060"/>
                </a:solidFill>
                <a:latin typeface="Arial Black" pitchFamily="34" charset="0"/>
              </a:rPr>
              <a:t>3</a:t>
            </a:r>
            <a:r>
              <a:rPr lang="en-GB" sz="2400" dirty="0" smtClean="0">
                <a:solidFill>
                  <a:srgbClr val="002060"/>
                </a:solidFill>
                <a:latin typeface="Arial Black" pitchFamily="34" charset="0"/>
              </a:rPr>
              <a:t>)</a:t>
            </a:r>
            <a:endParaRPr lang="el-GR" sz="2400" dirty="0" smtClean="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pPr algn="just" eaLnBrk="1" hangingPunct="1"/>
            <a:r>
              <a:rPr lang="el-GR" smtClean="0"/>
              <a:t>Απαγόρευση σώρευσης με ενισχύσεις για τις ίδιες επιλέξιμες δαπάνες  αν προκύπτει υπέρβαση της υψηλότερης έντασης ενίσχυσης ή ποσού που καθορίζεται σε Κανονισμό Απαλλαγής ή άλλη Απόφαση της Επιτροπής.</a:t>
            </a:r>
          </a:p>
          <a:p>
            <a:pPr eaLnBrk="1" hangingPunct="1"/>
            <a:endParaRPr lang="el-GR" smtClean="0"/>
          </a:p>
        </p:txBody>
      </p:sp>
      <p:sp>
        <p:nvSpPr>
          <p:cNvPr id="2150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BD5E3A2-8FCA-4A72-87EF-E182CC03E352}" type="slidenum">
              <a:rPr lang="el-GR" smtClean="0"/>
              <a:pPr/>
              <a:t>12</a:t>
            </a:fld>
            <a:endParaRPr lang="el-GR" smtClean="0"/>
          </a:p>
        </p:txBody>
      </p:sp>
      <p:sp>
        <p:nvSpPr>
          <p:cNvPr id="15362" name="Title 1"/>
          <p:cNvSpPr>
            <a:spLocks noGrp="1"/>
          </p:cNvSpPr>
          <p:nvPr>
            <p:ph type="title"/>
          </p:nvPr>
        </p:nvSpPr>
        <p:spPr/>
        <p:txBody>
          <a:bodyPr/>
          <a:lstStyle/>
          <a:p>
            <a:pPr eaLnBrk="1" fontAlgn="auto" hangingPunct="1">
              <a:spcAft>
                <a:spcPts val="0"/>
              </a:spcAft>
              <a:defRPr/>
            </a:pPr>
            <a:r>
              <a:rPr lang="el-GR" sz="3600" smtClean="0"/>
              <a:t>Άρθρο 5: Σώρευση </a:t>
            </a:r>
          </a:p>
        </p:txBody>
      </p:sp>
      <p:sp>
        <p:nvSpPr>
          <p:cNvPr id="15364" name="Title 1"/>
          <p:cNvSpPr txBox="1">
            <a:spLocks/>
          </p:cNvSpPr>
          <p:nvPr/>
        </p:nvSpPr>
        <p:spPr bwMode="auto">
          <a:xfrm>
            <a:off x="250825" y="188913"/>
            <a:ext cx="8291513" cy="1157287"/>
          </a:xfrm>
          <a:prstGeom prst="rect">
            <a:avLst/>
          </a:prstGeom>
          <a:solidFill>
            <a:srgbClr val="CCFFCC"/>
          </a:solidFill>
        </p:spPr>
        <p:txBody>
          <a:bodyPr anchor="ctr">
            <a:scene3d>
              <a:camera prst="orthographicFront"/>
              <a:lightRig rig="soft" dir="t"/>
            </a:scene3d>
            <a:sp3d prstMaterial="softEdge">
              <a:bevelT w="25400" h="25400"/>
            </a:sp3d>
          </a:bodyPr>
          <a:lstStyle>
            <a:lvl1pPr defTabSz="914400" eaLnBrk="1" fontAlgn="auto" latinLnBrk="0" hangingPunct="1">
              <a:spcAft>
                <a:spcPts val="0"/>
              </a:spcAft>
              <a:buNone/>
              <a:defRPr sz="2400" b="1">
                <a:solidFill>
                  <a:srgbClr val="002060"/>
                </a:solidFill>
                <a:effectLst>
                  <a:outerShdw blurRad="31750" dist="25400" dir="5400000" algn="tl" rotWithShape="0">
                    <a:srgbClr val="000000">
                      <a:alpha val="25000"/>
                    </a:srgbClr>
                  </a:outerShdw>
                </a:effectLst>
                <a:latin typeface="Arial Black" pitchFamily="34" charset="0"/>
                <a:ea typeface="+mj-ea"/>
                <a:cs typeface="+mj-cs"/>
              </a:defRPr>
            </a:lvl1pPr>
            <a:lvl2pPr eaLnBrk="0" hangingPunct="0">
              <a:defRPr sz="4100" b="1">
                <a:solidFill>
                  <a:schemeClr val="tx2"/>
                </a:solidFill>
                <a:latin typeface="Lucida Sans Unicode" pitchFamily="34" charset="0"/>
              </a:defRPr>
            </a:lvl2pPr>
            <a:lvl3pPr eaLnBrk="0" hangingPunct="0">
              <a:defRPr sz="4100" b="1">
                <a:solidFill>
                  <a:schemeClr val="tx2"/>
                </a:solidFill>
                <a:latin typeface="Lucida Sans Unicode" pitchFamily="34" charset="0"/>
              </a:defRPr>
            </a:lvl3pPr>
            <a:lvl4pPr eaLnBrk="0" hangingPunct="0">
              <a:defRPr sz="4100" b="1">
                <a:solidFill>
                  <a:schemeClr val="tx2"/>
                </a:solidFill>
                <a:latin typeface="Lucida Sans Unicode" pitchFamily="34" charset="0"/>
              </a:defRPr>
            </a:lvl4pPr>
            <a:lvl5pPr eaLnBrk="0" hangingPunct="0">
              <a:defRPr sz="4100" b="1">
                <a:solidFill>
                  <a:schemeClr val="tx2"/>
                </a:solidFill>
                <a:latin typeface="Lucida Sans Unicode" pitchFamily="34" charset="0"/>
              </a:defRPr>
            </a:lvl5pPr>
            <a:lvl6pPr marL="457200" fontAlgn="base">
              <a:spcBef>
                <a:spcPct val="0"/>
              </a:spcBef>
              <a:spcAft>
                <a:spcPct val="0"/>
              </a:spcAft>
              <a:defRPr sz="4100" b="1">
                <a:solidFill>
                  <a:schemeClr val="tx2"/>
                </a:solidFill>
                <a:latin typeface="Lucida Sans Unicode" pitchFamily="34" charset="0"/>
              </a:defRPr>
            </a:lvl6pPr>
            <a:lvl7pPr marL="914400" fontAlgn="base">
              <a:spcBef>
                <a:spcPct val="0"/>
              </a:spcBef>
              <a:spcAft>
                <a:spcPct val="0"/>
              </a:spcAft>
              <a:defRPr sz="4100" b="1">
                <a:solidFill>
                  <a:schemeClr val="tx2"/>
                </a:solidFill>
                <a:latin typeface="Lucida Sans Unicode" pitchFamily="34" charset="0"/>
              </a:defRPr>
            </a:lvl7pPr>
            <a:lvl8pPr marL="1371600" fontAlgn="base">
              <a:spcBef>
                <a:spcPct val="0"/>
              </a:spcBef>
              <a:spcAft>
                <a:spcPct val="0"/>
              </a:spcAft>
              <a:defRPr sz="4100" b="1">
                <a:solidFill>
                  <a:schemeClr val="tx2"/>
                </a:solidFill>
                <a:latin typeface="Lucida Sans Unicode" pitchFamily="34" charset="0"/>
              </a:defRPr>
            </a:lvl8pPr>
            <a:lvl9pPr marL="1828800" fontAlgn="base">
              <a:spcBef>
                <a:spcPct val="0"/>
              </a:spcBef>
              <a:spcAft>
                <a:spcPct val="0"/>
              </a:spcAft>
              <a:defRPr sz="4100" b="1">
                <a:solidFill>
                  <a:schemeClr val="tx2"/>
                </a:solidFill>
                <a:latin typeface="Lucida Sans Unicode" pitchFamily="34" charset="0"/>
              </a:defRPr>
            </a:lvl9pPr>
            <a:extLst/>
          </a:lstStyle>
          <a:p>
            <a:pPr>
              <a:defRPr/>
            </a:pPr>
            <a:r>
              <a:rPr lang="el-GR" dirty="0"/>
              <a:t>Άρθρο 5</a:t>
            </a:r>
            <a:r>
              <a:rPr lang="en-US" dirty="0"/>
              <a:t>: </a:t>
            </a:r>
            <a:r>
              <a:rPr lang="el-GR" dirty="0"/>
              <a:t>Σώρευση</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7200" y="1268413"/>
            <a:ext cx="8229600" cy="5256212"/>
          </a:xfrm>
        </p:spPr>
        <p:txBody>
          <a:bodyPr rtlCol="0">
            <a:noAutofit/>
          </a:bodyPr>
          <a:lstStyle/>
          <a:p>
            <a:pPr marL="0" indent="0" algn="just" eaLnBrk="1" fontAlgn="auto" hangingPunct="1">
              <a:spcAft>
                <a:spcPts val="0"/>
              </a:spcAft>
              <a:buFont typeface="Arial" pitchFamily="34" charset="0"/>
              <a:buNone/>
              <a:defRPr/>
            </a:pPr>
            <a:r>
              <a:rPr lang="el-GR" sz="2000" dirty="0" smtClean="0"/>
              <a:t> Το κράτος μέλος πρέπει και έχει ευθύνη πριν τη χορήγηση ενίσχυσης ήσσονος σημασίας σε κάποια επιχείρηση να διασφαλίζει τα ακόλουθα</a:t>
            </a:r>
            <a:r>
              <a:rPr lang="en-US" sz="2000" dirty="0" smtClean="0"/>
              <a:t>:</a:t>
            </a:r>
            <a:r>
              <a:rPr lang="el-GR" sz="2000" dirty="0" smtClean="0"/>
              <a:t>  </a:t>
            </a:r>
          </a:p>
          <a:p>
            <a:pPr marL="365760" indent="-256032" algn="just" eaLnBrk="1" fontAlgn="auto" hangingPunct="1">
              <a:spcAft>
                <a:spcPts val="0"/>
              </a:spcAft>
              <a:buFont typeface="Wingdings" pitchFamily="2" charset="2"/>
              <a:buChar char="Ø"/>
              <a:defRPr/>
            </a:pPr>
            <a:r>
              <a:rPr lang="el-GR" sz="2000" dirty="0" smtClean="0"/>
              <a:t>Ότι ενημερώνεται </a:t>
            </a:r>
            <a:r>
              <a:rPr lang="el-GR" sz="2000" b="1" dirty="0" smtClean="0"/>
              <a:t>εγγράφως </a:t>
            </a:r>
            <a:r>
              <a:rPr lang="el-GR" sz="2000" dirty="0" smtClean="0"/>
              <a:t>η</a:t>
            </a:r>
            <a:r>
              <a:rPr lang="el-GR" sz="2000" b="1" dirty="0" smtClean="0"/>
              <a:t> </a:t>
            </a:r>
            <a:r>
              <a:rPr lang="el-GR" sz="2000" dirty="0" smtClean="0"/>
              <a:t>επιχείρηση σχετικά με το </a:t>
            </a:r>
            <a:r>
              <a:rPr lang="el-GR" sz="2000" b="1" dirty="0" smtClean="0"/>
              <a:t>ενδεχόμενο ποσό</a:t>
            </a:r>
            <a:r>
              <a:rPr lang="el-GR" sz="2000" dirty="0" smtClean="0"/>
              <a:t> της ενίσχυσης και διευκρινίζεται </a:t>
            </a:r>
            <a:r>
              <a:rPr lang="el-GR" sz="2000" dirty="0"/>
              <a:t>ότι πρόκειται για </a:t>
            </a:r>
            <a:r>
              <a:rPr lang="el-GR" sz="2000" b="1" dirty="0"/>
              <a:t>ενίσχυση ήσσονος σημασίας</a:t>
            </a:r>
            <a:r>
              <a:rPr lang="el-GR" sz="2000" dirty="0"/>
              <a:t>, παραπέμποντας ρητά στον παρόντα κανονισμό και αναφέροντας </a:t>
            </a:r>
            <a:r>
              <a:rPr lang="el-GR" sz="2000" b="1" dirty="0"/>
              <a:t>τον τίτλο και τα στοιχεία δημοσίευσής </a:t>
            </a:r>
            <a:r>
              <a:rPr lang="el-GR" sz="2000" dirty="0"/>
              <a:t>του στην Επίσημη Εφημερίδα της Ευρωπαϊκής </a:t>
            </a:r>
            <a:r>
              <a:rPr lang="el-GR" sz="2000" dirty="0" smtClean="0"/>
              <a:t>Ένωσης.</a:t>
            </a:r>
            <a:endParaRPr lang="el-GR" sz="2000" b="1" dirty="0" smtClean="0"/>
          </a:p>
          <a:p>
            <a:pPr marL="365760" indent="-256032" algn="just" eaLnBrk="1" fontAlgn="auto" hangingPunct="1">
              <a:spcAft>
                <a:spcPts val="0"/>
              </a:spcAft>
              <a:buFont typeface="Wingdings" pitchFamily="2" charset="2"/>
              <a:buChar char="Ø"/>
              <a:defRPr/>
            </a:pPr>
            <a:r>
              <a:rPr lang="el-GR" sz="2000" b="1" dirty="0" smtClean="0"/>
              <a:t>Ότι λαμβάνει δήλωση της αποδέκτριας επιχείρησης </a:t>
            </a:r>
            <a:r>
              <a:rPr lang="el-GR" sz="2000" dirty="0" smtClean="0"/>
              <a:t>σε έγγραφη ή ηλεκτρονική μορφή (</a:t>
            </a:r>
            <a:r>
              <a:rPr lang="el-GR" sz="2000" b="1" dirty="0" smtClean="0"/>
              <a:t>πριν</a:t>
            </a:r>
            <a:r>
              <a:rPr lang="el-GR" sz="2000" dirty="0" smtClean="0"/>
              <a:t> από τη χορήγηση της) για τυχόν λήψη ενίσχυσης κατά τα 2 προηγούμενα οικονομικά έτη και κατά το τρέχον οικονομικό έτος. </a:t>
            </a:r>
          </a:p>
          <a:p>
            <a:pPr marL="365760" indent="-256032" algn="just" eaLnBrk="1" fontAlgn="auto" hangingPunct="1">
              <a:spcAft>
                <a:spcPts val="0"/>
              </a:spcAft>
              <a:buFont typeface="Wingdings" pitchFamily="2" charset="2"/>
              <a:buChar char="Ø"/>
              <a:defRPr/>
            </a:pPr>
            <a:r>
              <a:rPr lang="el-GR" sz="2000" dirty="0" smtClean="0"/>
              <a:t>Η χορήγηση νέας ενίσχυσης γίνεται </a:t>
            </a:r>
            <a:r>
              <a:rPr lang="el-GR" sz="2000" b="1" dirty="0" smtClean="0"/>
              <a:t>μόνο αν εξακριβωθεί η μη υπέρβαση του ορίου</a:t>
            </a:r>
            <a:r>
              <a:rPr lang="el-GR" sz="2000" dirty="0" smtClean="0"/>
              <a:t>.</a:t>
            </a:r>
          </a:p>
          <a:p>
            <a:pPr marL="365760" indent="-256032" eaLnBrk="1" fontAlgn="auto" hangingPunct="1">
              <a:spcAft>
                <a:spcPts val="0"/>
              </a:spcAft>
              <a:buFont typeface="Arial" charset="0"/>
              <a:buNone/>
              <a:defRPr/>
            </a:pPr>
            <a:endParaRPr lang="el-GR" sz="2000" dirty="0" smtClean="0"/>
          </a:p>
        </p:txBody>
      </p:sp>
      <p:sp>
        <p:nvSpPr>
          <p:cNvPr id="2253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B4C2141-D15D-494E-8F75-7BD433ED2C7F}" type="slidenum">
              <a:rPr lang="el-GR" smtClean="0"/>
              <a:pPr/>
              <a:t>13</a:t>
            </a:fld>
            <a:endParaRPr lang="el-GR" smtClean="0"/>
          </a:p>
        </p:txBody>
      </p:sp>
      <p:sp>
        <p:nvSpPr>
          <p:cNvPr id="16386" name="Title 1"/>
          <p:cNvSpPr>
            <a:spLocks noGrp="1"/>
          </p:cNvSpPr>
          <p:nvPr>
            <p:ph type="title"/>
          </p:nvPr>
        </p:nvSpPr>
        <p:spPr>
          <a:xfrm>
            <a:off x="395288" y="476250"/>
            <a:ext cx="8291512" cy="792163"/>
          </a:xfrm>
          <a:solidFill>
            <a:srgbClr val="CCFFCC"/>
          </a:solidFill>
        </p:spPr>
        <p:txBody>
          <a:bodyPr>
            <a:noAutofit/>
          </a:bodyPr>
          <a:lstStyle/>
          <a:p>
            <a:pPr eaLnBrk="1" fontAlgn="auto" hangingPunct="1">
              <a:spcAft>
                <a:spcPts val="0"/>
              </a:spcAft>
              <a:defRPr/>
            </a:pPr>
            <a:r>
              <a:rPr lang="el-GR" sz="2400" dirty="0">
                <a:solidFill>
                  <a:srgbClr val="002060"/>
                </a:solidFill>
                <a:latin typeface="Arial Black" pitchFamily="34" charset="0"/>
              </a:rPr>
              <a:t>Άρθρο </a:t>
            </a:r>
            <a:r>
              <a:rPr lang="en-US" sz="2400" dirty="0">
                <a:solidFill>
                  <a:srgbClr val="002060"/>
                </a:solidFill>
                <a:latin typeface="Arial Black" pitchFamily="34" charset="0"/>
              </a:rPr>
              <a:t>6: </a:t>
            </a:r>
            <a:r>
              <a:rPr lang="el-GR" sz="2400" dirty="0">
                <a:solidFill>
                  <a:srgbClr val="002060"/>
                </a:solidFill>
                <a:latin typeface="Arial Black" pitchFamily="34" charset="0"/>
              </a:rPr>
              <a:t>Παρακολούθηση</a:t>
            </a:r>
            <a:r>
              <a:rPr lang="en-GB" sz="2400" dirty="0">
                <a:solidFill>
                  <a:srgbClr val="002060"/>
                </a:solidFill>
                <a:latin typeface="Arial Black" pitchFamily="34" charset="0"/>
              </a:rPr>
              <a:t>                        </a:t>
            </a:r>
            <a:r>
              <a:rPr lang="el-GR" sz="2400" dirty="0">
                <a:solidFill>
                  <a:srgbClr val="002060"/>
                </a:solidFill>
                <a:latin typeface="Arial Black" pitchFamily="34" charset="0"/>
              </a:rPr>
              <a:t>      </a:t>
            </a:r>
            <a:r>
              <a:rPr lang="en-GB" sz="2400" dirty="0">
                <a:solidFill>
                  <a:srgbClr val="002060"/>
                </a:solidFill>
                <a:latin typeface="Arial Black" pitchFamily="34" charset="0"/>
              </a:rPr>
              <a:t>(1)</a:t>
            </a:r>
            <a:endParaRPr lang="el-GR" sz="2400"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algn="just" eaLnBrk="1" hangingPunct="1">
              <a:buFont typeface="Arial" charset="0"/>
              <a:buChar char="•"/>
            </a:pPr>
            <a:r>
              <a:rPr lang="el-GR" smtClean="0"/>
              <a:t>Είναι στη διακριτική ευχέρεια των κρατών μελών η επιλογή είτε του συστήματος εξασφάλισης </a:t>
            </a:r>
            <a:r>
              <a:rPr lang="el-GR" b="1" smtClean="0"/>
              <a:t>εγγράφων δηλώσεων </a:t>
            </a:r>
            <a:r>
              <a:rPr lang="el-GR" smtClean="0"/>
              <a:t>είτε της τήρησης </a:t>
            </a:r>
            <a:r>
              <a:rPr lang="el-GR" b="1" smtClean="0"/>
              <a:t>κεντρικού μητρώου</a:t>
            </a:r>
            <a:r>
              <a:rPr lang="el-GR" smtClean="0"/>
              <a:t>.</a:t>
            </a:r>
          </a:p>
          <a:p>
            <a:pPr algn="just" eaLnBrk="1" hangingPunct="1">
              <a:buFont typeface="Arial" charset="0"/>
              <a:buChar char="•"/>
            </a:pPr>
            <a:r>
              <a:rPr lang="el-GR" smtClean="0"/>
              <a:t>Υποχρέωση τήρησης αρχείων για την εφαρμογή του Κανονισμού για 10 έτη (μεμονωμένες ενισχύσεις – καθεστώτα).</a:t>
            </a:r>
          </a:p>
          <a:p>
            <a:pPr algn="just" eaLnBrk="1" hangingPunct="1">
              <a:buFont typeface="Arial" charset="0"/>
              <a:buChar char="•"/>
            </a:pPr>
            <a:r>
              <a:rPr lang="el-GR" smtClean="0"/>
              <a:t>Παροχή πληροφοριών στην Επιτροπή εντός 20 εργάσιμων ημερών ή μεγαλύτερης οριζόμενης περιόδου.</a:t>
            </a:r>
          </a:p>
          <a:p>
            <a:pPr eaLnBrk="1" hangingPunct="1">
              <a:buFont typeface="Arial" charset="0"/>
              <a:buChar char="•"/>
            </a:pPr>
            <a:endParaRPr lang="el-GR" smtClean="0"/>
          </a:p>
        </p:txBody>
      </p:sp>
      <p:sp>
        <p:nvSpPr>
          <p:cNvPr id="2355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450681E-26F5-4550-817E-6C918A227C5C}" type="slidenum">
              <a:rPr lang="el-GR" smtClean="0"/>
              <a:pPr/>
              <a:t>14</a:t>
            </a:fld>
            <a:endParaRPr lang="el-GR" smtClean="0"/>
          </a:p>
        </p:txBody>
      </p:sp>
      <p:sp>
        <p:nvSpPr>
          <p:cNvPr id="7" name="Title 1"/>
          <p:cNvSpPr>
            <a:spLocks noGrp="1"/>
          </p:cNvSpPr>
          <p:nvPr>
            <p:ph type="title"/>
          </p:nvPr>
        </p:nvSpPr>
        <p:spPr>
          <a:solidFill>
            <a:srgbClr val="CCFFCC"/>
          </a:solidFill>
        </p:spPr>
        <p:txBody>
          <a:bodyPr>
            <a:noAutofit/>
          </a:bodyPr>
          <a:lstStyle/>
          <a:p>
            <a:pPr eaLnBrk="1" fontAlgn="auto" hangingPunct="1">
              <a:spcAft>
                <a:spcPts val="0"/>
              </a:spcAft>
              <a:defRPr/>
            </a:pPr>
            <a:r>
              <a:rPr lang="el-GR" sz="2400" dirty="0">
                <a:solidFill>
                  <a:srgbClr val="002060"/>
                </a:solidFill>
                <a:latin typeface="Arial Black" pitchFamily="34" charset="0"/>
              </a:rPr>
              <a:t>Άρθρο </a:t>
            </a:r>
            <a:r>
              <a:rPr lang="en-US" sz="2400" dirty="0">
                <a:solidFill>
                  <a:srgbClr val="002060"/>
                </a:solidFill>
                <a:latin typeface="Arial Black" pitchFamily="34" charset="0"/>
              </a:rPr>
              <a:t>6: </a:t>
            </a:r>
            <a:r>
              <a:rPr lang="el-GR" sz="2400" dirty="0">
                <a:solidFill>
                  <a:srgbClr val="002060"/>
                </a:solidFill>
                <a:latin typeface="Arial Black" pitchFamily="34" charset="0"/>
              </a:rPr>
              <a:t>Παρακολούθηση</a:t>
            </a:r>
            <a:r>
              <a:rPr lang="en-GB" sz="2400" dirty="0">
                <a:solidFill>
                  <a:srgbClr val="002060"/>
                </a:solidFill>
                <a:latin typeface="Arial Black" pitchFamily="34" charset="0"/>
              </a:rPr>
              <a:t>                        </a:t>
            </a:r>
            <a:r>
              <a:rPr lang="el-GR" sz="2400" dirty="0">
                <a:solidFill>
                  <a:srgbClr val="002060"/>
                </a:solidFill>
                <a:latin typeface="Arial Black" pitchFamily="34" charset="0"/>
              </a:rPr>
              <a:t>      </a:t>
            </a:r>
            <a:r>
              <a:rPr lang="en-GB" sz="2400" dirty="0">
                <a:solidFill>
                  <a:srgbClr val="002060"/>
                </a:solidFill>
                <a:latin typeface="Arial Black" pitchFamily="34" charset="0"/>
              </a:rPr>
              <a:t>(</a:t>
            </a:r>
            <a:r>
              <a:rPr lang="el-GR" sz="2400" dirty="0">
                <a:solidFill>
                  <a:srgbClr val="002060"/>
                </a:solidFill>
                <a:latin typeface="Arial Black" pitchFamily="34" charset="0"/>
              </a:rPr>
              <a:t>2</a:t>
            </a:r>
            <a:r>
              <a:rPr lang="en-GB" sz="2400" dirty="0">
                <a:solidFill>
                  <a:srgbClr val="002060"/>
                </a:solidFill>
                <a:latin typeface="Arial Black" pitchFamily="34" charset="0"/>
              </a:rPr>
              <a:t>)</a:t>
            </a:r>
            <a:endParaRPr lang="el-GR" sz="2400"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57200" y="1557338"/>
            <a:ext cx="8229600" cy="4895850"/>
          </a:xfrm>
        </p:spPr>
        <p:txBody>
          <a:bodyPr rtlCol="0">
            <a:normAutofit fontScale="70000" lnSpcReduction="20000"/>
          </a:bodyPr>
          <a:lstStyle/>
          <a:p>
            <a:pPr marL="365760" indent="-256032" eaLnBrk="1" fontAlgn="auto" hangingPunct="1">
              <a:spcAft>
                <a:spcPts val="0"/>
              </a:spcAft>
              <a:buFont typeface="Wingdings" pitchFamily="2" charset="2"/>
              <a:buChar char="§"/>
              <a:defRPr/>
            </a:pPr>
            <a:r>
              <a:rPr lang="el-GR" sz="3200" dirty="0" smtClean="0"/>
              <a:t>Εφαρμόζουν ως έχουν με τον Κανονισμό.  </a:t>
            </a:r>
            <a:endParaRPr lang="en-US" sz="3200" dirty="0" smtClean="0"/>
          </a:p>
          <a:p>
            <a:pPr marL="365760" indent="-256032" eaLnBrk="1" fontAlgn="auto" hangingPunct="1">
              <a:spcAft>
                <a:spcPts val="0"/>
              </a:spcAft>
              <a:buFont typeface="Wingdings 3"/>
              <a:buNone/>
              <a:defRPr/>
            </a:pPr>
            <a:endParaRPr lang="el-GR" sz="3200" dirty="0" smtClean="0"/>
          </a:p>
          <a:p>
            <a:pPr marL="365760" indent="-256032" eaLnBrk="1" fontAlgn="auto" hangingPunct="1">
              <a:spcAft>
                <a:spcPts val="0"/>
              </a:spcAft>
              <a:buFont typeface="Wingdings" pitchFamily="2" charset="2"/>
              <a:buChar char="§"/>
              <a:defRPr/>
            </a:pPr>
            <a:r>
              <a:rPr lang="el-GR" sz="3200" dirty="0" smtClean="0"/>
              <a:t>Επιλογή του συστήματος εξασφάλισης από τους  δικαιούχους, ΠΡΙΝ από τη   χορήγηση της ενίσχυσης, Γραπτής Δήλωσης , υπόδειγμα της οποίας εκδίδεται από τον Έφορο και δημοσιεύεται στην Επίσημη Εφημερίδα της Δημοκρατίας.</a:t>
            </a:r>
          </a:p>
          <a:p>
            <a:pPr marL="365760" indent="-256032" eaLnBrk="1" fontAlgn="auto" hangingPunct="1">
              <a:spcAft>
                <a:spcPts val="0"/>
              </a:spcAft>
              <a:buFont typeface="Wingdings" pitchFamily="2" charset="2"/>
              <a:buChar char="§"/>
              <a:defRPr/>
            </a:pPr>
            <a:endParaRPr lang="el-GR" sz="3200" dirty="0" smtClean="0"/>
          </a:p>
          <a:p>
            <a:pPr marL="365760" indent="-256032" eaLnBrk="1" fontAlgn="auto" hangingPunct="1">
              <a:spcAft>
                <a:spcPts val="0"/>
              </a:spcAft>
              <a:buFont typeface="Wingdings" pitchFamily="2" charset="2"/>
              <a:buChar char="§"/>
              <a:defRPr/>
            </a:pPr>
            <a:r>
              <a:rPr lang="el-GR" sz="3200" dirty="0" smtClean="0"/>
              <a:t>Διαδικασία έγκρισης από τον Γενικό Διευθυντή του Υπουργείου Γεωργίας, Αγροτικής Ανάπτυξης και Περιβάλλοντος, λόγω εθνικού σωρευτικού ορίου. </a:t>
            </a:r>
          </a:p>
          <a:p>
            <a:pPr marL="365760" indent="-256032" eaLnBrk="1" fontAlgn="auto" hangingPunct="1">
              <a:spcAft>
                <a:spcPts val="0"/>
              </a:spcAft>
              <a:buFont typeface="Wingdings" pitchFamily="2" charset="2"/>
              <a:buChar char="§"/>
              <a:defRPr/>
            </a:pPr>
            <a:endParaRPr lang="el-GR" sz="3200" dirty="0" smtClean="0"/>
          </a:p>
          <a:p>
            <a:pPr marL="365760" indent="-256032" eaLnBrk="1" fontAlgn="auto" hangingPunct="1">
              <a:spcAft>
                <a:spcPts val="0"/>
              </a:spcAft>
              <a:buFont typeface="Wingdings" pitchFamily="2" charset="2"/>
              <a:buChar char="§"/>
              <a:defRPr/>
            </a:pPr>
            <a:r>
              <a:rPr lang="el-GR" sz="3200" dirty="0" smtClean="0"/>
              <a:t>Ο Έφορος ενημερώνει και διατηρεί το Μητρώο.</a:t>
            </a:r>
          </a:p>
          <a:p>
            <a:pPr marL="365760" indent="-256032" eaLnBrk="1" fontAlgn="auto" hangingPunct="1">
              <a:spcAft>
                <a:spcPts val="0"/>
              </a:spcAft>
              <a:buFont typeface="Wingdings" pitchFamily="2" charset="2"/>
              <a:buChar char="§"/>
              <a:defRPr/>
            </a:pPr>
            <a:endParaRPr lang="el-GR" sz="3200" dirty="0" smtClean="0"/>
          </a:p>
          <a:p>
            <a:pPr marL="365760" indent="-256032" eaLnBrk="1" fontAlgn="auto" hangingPunct="1">
              <a:spcAft>
                <a:spcPts val="0"/>
              </a:spcAft>
              <a:buFont typeface="Wingdings" pitchFamily="2" charset="2"/>
              <a:buChar char="§"/>
              <a:defRPr/>
            </a:pPr>
            <a:r>
              <a:rPr lang="el-GR" sz="3200" dirty="0" smtClean="0"/>
              <a:t>Διοικητικές Κυρώσεις σε περίπτωση παραβάσεων</a:t>
            </a:r>
            <a:r>
              <a:rPr lang="el-GR" sz="3600" dirty="0" smtClean="0"/>
              <a:t>.  </a:t>
            </a:r>
          </a:p>
          <a:p>
            <a:pPr marL="365760" indent="-256032" eaLnBrk="1" fontAlgn="auto" hangingPunct="1">
              <a:spcAft>
                <a:spcPts val="0"/>
              </a:spcAft>
              <a:buFont typeface="Arial" charset="0"/>
              <a:buNone/>
              <a:defRPr/>
            </a:pPr>
            <a:endParaRPr lang="el-GR" sz="2900" dirty="0" smtClean="0"/>
          </a:p>
          <a:p>
            <a:pPr marL="365760" indent="-256032" eaLnBrk="1" fontAlgn="auto" hangingPunct="1">
              <a:spcAft>
                <a:spcPts val="0"/>
              </a:spcAft>
              <a:buFont typeface="Arial" charset="0"/>
              <a:buNone/>
              <a:defRPr/>
            </a:pPr>
            <a:endParaRPr lang="el-GR" sz="2400" dirty="0" smtClean="0"/>
          </a:p>
          <a:p>
            <a:pPr marL="365760" indent="-256032" eaLnBrk="1" fontAlgn="auto" hangingPunct="1">
              <a:spcAft>
                <a:spcPts val="0"/>
              </a:spcAft>
              <a:buFont typeface="Arial" charset="0"/>
              <a:buNone/>
              <a:defRPr/>
            </a:pPr>
            <a:endParaRPr lang="el-GR" sz="2400" dirty="0" smtClean="0"/>
          </a:p>
          <a:p>
            <a:pPr marL="365760" indent="-256032" eaLnBrk="1" fontAlgn="auto" hangingPunct="1">
              <a:spcAft>
                <a:spcPts val="0"/>
              </a:spcAft>
              <a:buFont typeface="Arial" charset="0"/>
              <a:buNone/>
              <a:defRPr/>
            </a:pPr>
            <a:endParaRPr lang="el-GR" sz="2400" dirty="0" smtClean="0"/>
          </a:p>
          <a:p>
            <a:pPr marL="365760" indent="-256032" eaLnBrk="1" fontAlgn="auto" hangingPunct="1">
              <a:spcAft>
                <a:spcPts val="0"/>
              </a:spcAft>
              <a:buFont typeface="Arial" pitchFamily="34" charset="0"/>
              <a:buChar char="•"/>
              <a:defRPr/>
            </a:pPr>
            <a:endParaRPr lang="el-GR" dirty="0" smtClean="0"/>
          </a:p>
        </p:txBody>
      </p:sp>
      <p:sp>
        <p:nvSpPr>
          <p:cNvPr id="2457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45232D9-3D00-4B8E-A7F4-05D167A54D3C}" type="slidenum">
              <a:rPr lang="el-GR" smtClean="0"/>
              <a:pPr/>
              <a:t>15</a:t>
            </a:fld>
            <a:endParaRPr lang="el-GR" smtClean="0"/>
          </a:p>
        </p:txBody>
      </p:sp>
      <p:sp>
        <p:nvSpPr>
          <p:cNvPr id="14338" name="Title 1"/>
          <p:cNvSpPr>
            <a:spLocks noGrp="1"/>
          </p:cNvSpPr>
          <p:nvPr>
            <p:ph type="title"/>
          </p:nvPr>
        </p:nvSpPr>
        <p:spPr>
          <a:xfrm>
            <a:off x="357188" y="274639"/>
            <a:ext cx="8329612" cy="1210146"/>
          </a:xfrm>
          <a:solidFill>
            <a:srgbClr val="CCCCFF"/>
          </a:solidFill>
        </p:spPr>
        <p:txBody>
          <a:bodyPr>
            <a:normAutofit fontScale="90000"/>
          </a:bodyPr>
          <a:lstStyle/>
          <a:p>
            <a:pPr eaLnBrk="1" fontAlgn="auto" hangingPunct="1">
              <a:spcAft>
                <a:spcPts val="0"/>
              </a:spcAft>
              <a:defRPr/>
            </a:pPr>
            <a:r>
              <a:rPr lang="el-GR" sz="2400" dirty="0" smtClean="0"/>
              <a:t/>
            </a:r>
            <a:br>
              <a:rPr lang="el-GR" sz="2400" dirty="0" smtClean="0"/>
            </a:br>
            <a:r>
              <a:rPr lang="el-GR" sz="2400" dirty="0" smtClean="0"/>
              <a:t/>
            </a:r>
            <a:br>
              <a:rPr lang="el-GR" sz="2400" dirty="0" smtClean="0"/>
            </a:br>
            <a:r>
              <a:rPr lang="el-GR" sz="2700" dirty="0" smtClean="0">
                <a:solidFill>
                  <a:srgbClr val="002060"/>
                </a:solidFill>
                <a:latin typeface="Arial Black" pitchFamily="34" charset="0"/>
              </a:rPr>
              <a:t>→  Περί Ελέγχου των Κρατικών Ενισχύσεων (Ενισχύσεις Ήσσονος Σημασίας) Κανονισμοί του 2009 και 2012 (Κ.Δ.Π. 364/2009 και 501/2012).  </a:t>
            </a:r>
            <a:r>
              <a:rPr lang="el-GR" sz="2600" dirty="0" smtClean="0"/>
              <a:t/>
            </a:r>
            <a:br>
              <a:rPr lang="el-GR" sz="2600" dirty="0" smtClean="0"/>
            </a:br>
            <a:r>
              <a:rPr lang="el-GR" sz="2600" dirty="0" smtClean="0"/>
              <a:t/>
            </a:r>
            <a:br>
              <a:rPr lang="el-GR" sz="2600" dirty="0" smtClean="0"/>
            </a:br>
            <a:endParaRPr lang="el-GR" sz="2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0"/>
          <p:cNvGraphicFramePr>
            <a:graphicFrameLocks noChangeAspect="1"/>
          </p:cNvGraphicFramePr>
          <p:nvPr/>
        </p:nvGraphicFramePr>
        <p:xfrm>
          <a:off x="900113" y="4221163"/>
          <a:ext cx="7486650" cy="1871662"/>
        </p:xfrm>
        <a:graphic>
          <a:graphicData uri="http://schemas.openxmlformats.org/presentationml/2006/ole">
            <p:oleObj spid="_x0000_s25602" r:id="rId3" imgW="10618266" imgH="3406075" progId="">
              <p:embed/>
            </p:oleObj>
          </a:graphicData>
        </a:graphic>
      </p:graphicFrame>
      <p:sp>
        <p:nvSpPr>
          <p:cNvPr id="20483" name="Content Placeholder 2"/>
          <p:cNvSpPr>
            <a:spLocks noGrp="1"/>
          </p:cNvSpPr>
          <p:nvPr>
            <p:ph idx="1"/>
          </p:nvPr>
        </p:nvSpPr>
        <p:spPr/>
        <p:txBody>
          <a:bodyPr anchor="ctr">
            <a:normAutofit/>
          </a:bodyPr>
          <a:lstStyle/>
          <a:p>
            <a:pPr marL="365760" indent="-256032" algn="ctr" eaLnBrk="1" fontAlgn="auto" hangingPunct="1">
              <a:spcAft>
                <a:spcPts val="0"/>
              </a:spcAft>
              <a:buFont typeface="Wingdings 3"/>
              <a:buNone/>
              <a:defRPr/>
            </a:pPr>
            <a:r>
              <a:rPr lang="el-GR" sz="3600" b="1" i="1" dirty="0" smtClean="0">
                <a:effectLst>
                  <a:outerShdw blurRad="38100" dist="38100" dir="2700000" algn="tl">
                    <a:srgbClr val="000000">
                      <a:alpha val="43137"/>
                    </a:srgbClr>
                  </a:outerShdw>
                </a:effectLst>
              </a:rPr>
              <a:t>Ευχαριστώ για την προσοχή σας </a:t>
            </a:r>
          </a:p>
        </p:txBody>
      </p:sp>
      <p:sp>
        <p:nvSpPr>
          <p:cNvPr id="2560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F021804-1497-4CB5-BC84-67F38EC76CCE}" type="slidenum">
              <a:rPr lang="el-GR" smtClean="0"/>
              <a:pPr/>
              <a:t>16</a:t>
            </a:fld>
            <a:endParaRPr lang="el-GR" smtClean="0"/>
          </a:p>
        </p:txBody>
      </p:sp>
      <p:sp>
        <p:nvSpPr>
          <p:cNvPr id="20482" name="Title 1"/>
          <p:cNvSpPr>
            <a:spLocks noGrp="1"/>
          </p:cNvSpPr>
          <p:nvPr>
            <p:ph type="title"/>
          </p:nvPr>
        </p:nvSpPr>
        <p:spPr/>
        <p:txBody>
          <a:bodyPr/>
          <a:lstStyle/>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rtlCol="0">
            <a:normAutofit/>
          </a:bodyPr>
          <a:lstStyle/>
          <a:p>
            <a:pPr marL="365760" indent="-256032" eaLnBrk="1" fontAlgn="auto" hangingPunct="1">
              <a:spcAft>
                <a:spcPts val="0"/>
              </a:spcAft>
              <a:buFont typeface="Arial" charset="0"/>
              <a:buNone/>
              <a:defRPr/>
            </a:pPr>
            <a:r>
              <a:rPr lang="el-GR" sz="2400" dirty="0" smtClean="0"/>
              <a:t> </a:t>
            </a:r>
            <a:endParaRPr lang="en-US" sz="2400" dirty="0" smtClean="0"/>
          </a:p>
          <a:p>
            <a:pPr marL="365760" indent="-256032" eaLnBrk="1" fontAlgn="auto" hangingPunct="1">
              <a:spcAft>
                <a:spcPts val="0"/>
              </a:spcAft>
              <a:buFont typeface="Wingdings" pitchFamily="2" charset="2"/>
              <a:buChar char="Ø"/>
              <a:defRPr/>
            </a:pPr>
            <a:r>
              <a:rPr lang="el-GR" sz="2400" dirty="0" smtClean="0"/>
              <a:t>την μεταφορά ή την απώλεια κρατικών πόρων</a:t>
            </a:r>
          </a:p>
          <a:p>
            <a:pPr marL="365760" indent="-256032" eaLnBrk="1" fontAlgn="auto" hangingPunct="1">
              <a:spcAft>
                <a:spcPts val="0"/>
              </a:spcAft>
              <a:buFont typeface="Wingdings" pitchFamily="2" charset="2"/>
              <a:buChar char="Ø"/>
              <a:defRPr/>
            </a:pPr>
            <a:endParaRPr lang="el-GR" sz="2400" dirty="0" smtClean="0"/>
          </a:p>
          <a:p>
            <a:pPr marL="365760" indent="-256032" eaLnBrk="1" fontAlgn="auto" hangingPunct="1">
              <a:spcAft>
                <a:spcPts val="0"/>
              </a:spcAft>
              <a:buFont typeface="Wingdings" pitchFamily="2" charset="2"/>
              <a:buChar char="Ø"/>
              <a:defRPr/>
            </a:pPr>
            <a:r>
              <a:rPr lang="el-GR" sz="2400" dirty="0" smtClean="0"/>
              <a:t>τη χορήγηση οικονομικού πλεονεκτήματος</a:t>
            </a:r>
          </a:p>
          <a:p>
            <a:pPr marL="0" indent="0" eaLnBrk="1" fontAlgn="auto" hangingPunct="1">
              <a:spcAft>
                <a:spcPts val="0"/>
              </a:spcAft>
              <a:buFont typeface="Arial" charset="0"/>
              <a:buNone/>
              <a:defRPr/>
            </a:pPr>
            <a:endParaRPr lang="el-GR" sz="2400" dirty="0" smtClean="0"/>
          </a:p>
          <a:p>
            <a:pPr marL="365760" indent="-256032" eaLnBrk="1" fontAlgn="auto" hangingPunct="1">
              <a:spcAft>
                <a:spcPts val="0"/>
              </a:spcAft>
              <a:buFont typeface="Wingdings" pitchFamily="2" charset="2"/>
              <a:buChar char="Ø"/>
              <a:defRPr/>
            </a:pPr>
            <a:r>
              <a:rPr lang="el-GR" sz="2400" dirty="0" smtClean="0"/>
              <a:t>την ευνοϊκή μεταχείριση συγκεκριμένων επιχειρήσεων ή κλάδων παραγωγής (επιλεκτικότητα )</a:t>
            </a:r>
          </a:p>
          <a:p>
            <a:pPr marL="365760" indent="-256032" eaLnBrk="1" fontAlgn="auto" hangingPunct="1">
              <a:spcAft>
                <a:spcPts val="0"/>
              </a:spcAft>
              <a:buFont typeface="Wingdings" pitchFamily="2" charset="2"/>
              <a:buChar char="Ø"/>
              <a:defRPr/>
            </a:pPr>
            <a:endParaRPr lang="el-GR" sz="2400" dirty="0" smtClean="0"/>
          </a:p>
          <a:p>
            <a:pPr marL="365760" indent="-256032" eaLnBrk="1" fontAlgn="auto" hangingPunct="1">
              <a:spcAft>
                <a:spcPts val="0"/>
              </a:spcAft>
              <a:buFont typeface="Wingdings" pitchFamily="2" charset="2"/>
              <a:buChar char="Ø"/>
              <a:defRPr/>
            </a:pPr>
            <a:r>
              <a:rPr lang="el-GR" sz="2400" dirty="0" smtClean="0"/>
              <a:t>τη νόθευση του ανταγωνισμού σε βαθμό επηρεασμού των ενδοκοινοτικών  συναλλαγών.</a:t>
            </a:r>
          </a:p>
          <a:p>
            <a:pPr marL="365760" indent="-256032" eaLnBrk="1" fontAlgn="auto" hangingPunct="1">
              <a:spcAft>
                <a:spcPts val="0"/>
              </a:spcAft>
              <a:buFont typeface="Arial" pitchFamily="34" charset="0"/>
              <a:buChar char="•"/>
              <a:defRPr/>
            </a:pPr>
            <a:endParaRPr lang="el-GR" sz="2400" dirty="0" smtClean="0"/>
          </a:p>
        </p:txBody>
      </p:sp>
      <p:sp>
        <p:nvSpPr>
          <p:cNvPr id="1126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32AD06A-8FA6-4F1E-A4DB-3EF1DD6E272D}" type="slidenum">
              <a:rPr lang="el-GR" smtClean="0"/>
              <a:pPr/>
              <a:t>2</a:t>
            </a:fld>
            <a:endParaRPr lang="el-GR" smtClean="0"/>
          </a:p>
        </p:txBody>
      </p:sp>
      <p:sp>
        <p:nvSpPr>
          <p:cNvPr id="4098" name="Title 1"/>
          <p:cNvSpPr>
            <a:spLocks noGrp="1"/>
          </p:cNvSpPr>
          <p:nvPr>
            <p:ph type="title"/>
          </p:nvPr>
        </p:nvSpPr>
        <p:spPr>
          <a:xfrm>
            <a:off x="323528" y="428625"/>
            <a:ext cx="8363272" cy="1071563"/>
          </a:xfrm>
        </p:spPr>
        <p:txBody>
          <a:bodyPr>
            <a:normAutofit fontScale="90000"/>
          </a:bodyPr>
          <a:lstStyle/>
          <a:p>
            <a:pPr eaLnBrk="1" fontAlgn="auto" hangingPunct="1">
              <a:spcAft>
                <a:spcPts val="0"/>
              </a:spcAft>
              <a:defRPr/>
            </a:pPr>
            <a:r>
              <a:rPr lang="en-US" sz="2400" dirty="0" smtClean="0"/>
              <a:t/>
            </a:r>
            <a:br>
              <a:rPr lang="en-US" sz="2400" dirty="0" smtClean="0"/>
            </a:br>
            <a:r>
              <a:rPr lang="en-US" sz="2400" dirty="0" smtClean="0"/>
              <a:t/>
            </a:r>
            <a:br>
              <a:rPr lang="en-US" sz="2400" dirty="0" smtClean="0"/>
            </a:br>
            <a:r>
              <a:rPr lang="el-GR" sz="2200" dirty="0" err="1" smtClean="0">
                <a:solidFill>
                  <a:srgbClr val="002060"/>
                </a:solidFill>
                <a:latin typeface="Arial Black" pitchFamily="34" charset="0"/>
              </a:rPr>
              <a:t>Mία</a:t>
            </a:r>
            <a:r>
              <a:rPr lang="el-GR" sz="2200" dirty="0" smtClean="0">
                <a:solidFill>
                  <a:srgbClr val="002060"/>
                </a:solidFill>
                <a:latin typeface="Arial Black" pitchFamily="34" charset="0"/>
              </a:rPr>
              <a:t> ενίσχυση συνιστά κρατική ενίσχυση όταν πληροί σωρευτικά τις παρακάτω προϋποθέσεις (τέσσερα κριτήρια)</a:t>
            </a:r>
            <a:r>
              <a:rPr lang="el-GR" sz="2400" dirty="0" smtClean="0"/>
              <a:t>:</a:t>
            </a:r>
            <a:r>
              <a:rPr lang="el-GR" dirty="0" smtClean="0"/>
              <a:t/>
            </a:r>
            <a:br>
              <a:rPr lang="el-GR" dirty="0" smtClean="0"/>
            </a:br>
            <a:endParaRPr lang="el-G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68313" y="1916113"/>
            <a:ext cx="8229600" cy="3989387"/>
          </a:xfrm>
        </p:spPr>
        <p:txBody>
          <a:bodyPr rtlCol="0">
            <a:normAutofit lnSpcReduction="10000"/>
          </a:bodyPr>
          <a:lstStyle/>
          <a:p>
            <a:pPr marL="365760" indent="-256032" algn="just" eaLnBrk="1" fontAlgn="auto" hangingPunct="1">
              <a:spcAft>
                <a:spcPts val="0"/>
              </a:spcAft>
              <a:buFont typeface="Arial" pitchFamily="34" charset="0"/>
              <a:buChar char="•"/>
              <a:defRPr/>
            </a:pPr>
            <a:r>
              <a:rPr lang="el-GR" sz="2000" dirty="0" smtClean="0"/>
              <a:t>Οι ενισχύσεις ήσσονος σημασίας, εφόσον είναι ενισχύσεις που χορηγούνται σε μια ενιαία επιχείρηση κατά τη διάρκεια μιας δεδομένης χρονικής περιόδου και δεν υπερβαίνουν ένα καθορισμένο ποσό, θεωρούνται ότι </a:t>
            </a:r>
            <a:r>
              <a:rPr lang="el-GR" sz="2000" b="1" dirty="0" smtClean="0"/>
              <a:t>δεν πληρούν το τελευταίο κριτήριο της νόθευσης του ανταγωνισμού σε βαθμό επηρεασμού των ενδοκοινοτικών συναλλαγών άρα δεν αποτελούν κρατικές ενισχύσεις</a:t>
            </a:r>
            <a:r>
              <a:rPr lang="el-GR" sz="2000" dirty="0" smtClean="0"/>
              <a:t>. </a:t>
            </a:r>
            <a:endParaRPr lang="el-GR" sz="1800" dirty="0" smtClean="0"/>
          </a:p>
          <a:p>
            <a:pPr marL="0" indent="0" algn="just" eaLnBrk="1" fontAlgn="auto" hangingPunct="1">
              <a:spcAft>
                <a:spcPts val="0"/>
              </a:spcAft>
              <a:buFont typeface="Arial" charset="0"/>
              <a:buNone/>
              <a:defRPr/>
            </a:pPr>
            <a:endParaRPr lang="el-GR" sz="2000" dirty="0" smtClean="0"/>
          </a:p>
          <a:p>
            <a:pPr marL="365760" indent="-256032" algn="just" eaLnBrk="1" fontAlgn="auto" hangingPunct="1">
              <a:spcAft>
                <a:spcPts val="0"/>
              </a:spcAft>
              <a:buFont typeface="Arial" pitchFamily="34" charset="0"/>
              <a:buChar char="•"/>
              <a:defRPr/>
            </a:pPr>
            <a:r>
              <a:rPr lang="el-GR" sz="2000" b="1" dirty="0" smtClean="0"/>
              <a:t>Δεν υπάρχει υποχρέωση κοινοποίησης στην Επιτροπή. </a:t>
            </a:r>
          </a:p>
          <a:p>
            <a:pPr marL="0" indent="0" algn="just" eaLnBrk="1" fontAlgn="auto" hangingPunct="1">
              <a:spcAft>
                <a:spcPts val="0"/>
              </a:spcAft>
              <a:buFont typeface="Arial" charset="0"/>
              <a:buNone/>
              <a:defRPr/>
            </a:pPr>
            <a:endParaRPr lang="el-GR" sz="2400" b="1" dirty="0" smtClean="0"/>
          </a:p>
          <a:p>
            <a:pPr marL="365760" indent="-256032" algn="just" eaLnBrk="1" fontAlgn="auto" hangingPunct="1">
              <a:spcAft>
                <a:spcPts val="0"/>
              </a:spcAft>
              <a:buFont typeface="Arial" pitchFamily="34" charset="0"/>
              <a:buChar char="•"/>
              <a:defRPr/>
            </a:pPr>
            <a:r>
              <a:rPr lang="el-GR" sz="2000" b="1" dirty="0" smtClean="0"/>
              <a:t>Δεν απαιτείται έγκριση από τον Έφορο, με βάση όμως τον Εθνικό Νόμο,</a:t>
            </a:r>
            <a:r>
              <a:rPr lang="en-US" sz="2000" b="1" dirty="0" smtClean="0"/>
              <a:t> </a:t>
            </a:r>
            <a:r>
              <a:rPr lang="el-GR" sz="2000" b="1" dirty="0" smtClean="0"/>
              <a:t>ενημερώνει και ελέγχει το Μητρώο. </a:t>
            </a:r>
          </a:p>
          <a:p>
            <a:pPr marL="365760" indent="-256032" algn="just" eaLnBrk="1" fontAlgn="auto" hangingPunct="1">
              <a:spcAft>
                <a:spcPts val="0"/>
              </a:spcAft>
              <a:buFont typeface="Arial" pitchFamily="34" charset="0"/>
              <a:buChar char="•"/>
              <a:defRPr/>
            </a:pPr>
            <a:endParaRPr lang="el-GR" sz="2000" dirty="0" smtClean="0"/>
          </a:p>
        </p:txBody>
      </p:sp>
      <p:sp>
        <p:nvSpPr>
          <p:cNvPr id="1229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947D1D2-1316-466C-8287-9C3F3B50D55D}" type="slidenum">
              <a:rPr lang="el-GR" smtClean="0"/>
              <a:pPr/>
              <a:t>3</a:t>
            </a:fld>
            <a:endParaRPr lang="el-GR" smtClean="0"/>
          </a:p>
        </p:txBody>
      </p:sp>
      <p:sp>
        <p:nvSpPr>
          <p:cNvPr id="5122" name="Title 1"/>
          <p:cNvSpPr>
            <a:spLocks noGrp="1"/>
          </p:cNvSpPr>
          <p:nvPr>
            <p:ph type="title"/>
          </p:nvPr>
        </p:nvSpPr>
        <p:spPr>
          <a:xfrm>
            <a:off x="457200" y="274638"/>
            <a:ext cx="8075613" cy="1143000"/>
          </a:xfrm>
        </p:spPr>
        <p:txBody>
          <a:bodyPr>
            <a:noAutofit/>
          </a:bodyPr>
          <a:lstStyle/>
          <a:p>
            <a:pPr eaLnBrk="1" fontAlgn="auto" hangingPunct="1">
              <a:spcAft>
                <a:spcPts val="0"/>
              </a:spcAft>
              <a:defRPr/>
            </a:pPr>
            <a:r>
              <a:rPr lang="el-GR" sz="2000" dirty="0" err="1" smtClean="0">
                <a:solidFill>
                  <a:srgbClr val="002060"/>
                </a:solidFill>
                <a:latin typeface="Arial Black" pitchFamily="34" charset="0"/>
              </a:rPr>
              <a:t>Ενισχύσεις που δεν επηρεάζουν το εμπόριο μεταξύ των κρατών μελών ή/και δεν στρεβλώνουν τον ανταγωνισμό δεν αποτελούν κρατικές ενισχύσεις κατ’ άρθρο 107, παρ. 1 Συνθήκης.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23850" y="1557338"/>
            <a:ext cx="8496300" cy="3743325"/>
          </a:xfrm>
        </p:spPr>
        <p:txBody>
          <a:bodyPr/>
          <a:lstStyle/>
          <a:p>
            <a:pPr eaLnBrk="1" hangingPunct="1">
              <a:buFont typeface="Wingdings 3" pitchFamily="18" charset="2"/>
              <a:buNone/>
            </a:pPr>
            <a:r>
              <a:rPr lang="el-GR" sz="2100" smtClean="0"/>
              <a:t>α)  </a:t>
            </a:r>
            <a:r>
              <a:rPr lang="el-GR" sz="2100" b="1" smtClean="0"/>
              <a:t>€15.000 </a:t>
            </a:r>
            <a:r>
              <a:rPr lang="el-GR" sz="2100" smtClean="0"/>
              <a:t>στον τομέα της πρωτογενούς παραγωγής γεωργικών προϊόντων - </a:t>
            </a:r>
            <a:r>
              <a:rPr lang="el-GR" sz="2100" b="1" smtClean="0"/>
              <a:t>Παρών κανονισμός</a:t>
            </a:r>
            <a:r>
              <a:rPr lang="el-GR" sz="2100" smtClean="0"/>
              <a:t>.</a:t>
            </a:r>
          </a:p>
          <a:p>
            <a:pPr eaLnBrk="1" hangingPunct="1">
              <a:buFont typeface="Wingdings 3" pitchFamily="18" charset="2"/>
              <a:buNone/>
            </a:pPr>
            <a:r>
              <a:rPr lang="el-GR" sz="2100" smtClean="0"/>
              <a:t>β)  </a:t>
            </a:r>
            <a:r>
              <a:rPr lang="el-GR" sz="2100" b="1" smtClean="0"/>
              <a:t>€30.000 </a:t>
            </a:r>
            <a:r>
              <a:rPr lang="el-GR" sz="2100" smtClean="0"/>
              <a:t>στον τομέα της αλιείας συμπεριλαμβανομένου του τομέα της εμπορίας και μεταποίησης αλιευτικών προϊόντων - </a:t>
            </a:r>
            <a:r>
              <a:rPr lang="el-GR" sz="2100" b="1" smtClean="0"/>
              <a:t>Κανονισμός (ΕΕ) αριθ. 717/2014</a:t>
            </a:r>
          </a:p>
          <a:p>
            <a:pPr eaLnBrk="1" hangingPunct="1">
              <a:buFont typeface="Wingdings 3" pitchFamily="18" charset="2"/>
              <a:buNone/>
            </a:pPr>
            <a:r>
              <a:rPr lang="el-GR" sz="2100" smtClean="0"/>
              <a:t>γ) €200.000 στους υπόλοιπους τομείς, συμπεριλαμβανομένης της μεταποίησης και εμπορίας γεωργικών προϊόντων - </a:t>
            </a:r>
            <a:r>
              <a:rPr lang="el-GR" sz="2100" b="1" smtClean="0"/>
              <a:t>Κανονισμός (ΕΕ) αριθ. 1407/2013</a:t>
            </a:r>
          </a:p>
          <a:p>
            <a:pPr eaLnBrk="1" hangingPunct="1">
              <a:buFont typeface="Wingdings 3" pitchFamily="18" charset="2"/>
              <a:buNone/>
            </a:pPr>
            <a:r>
              <a:rPr lang="el-GR" sz="2100" smtClean="0"/>
              <a:t>δ) €100.000 στον τομέα των οδικών μεταφορών - </a:t>
            </a:r>
            <a:r>
              <a:rPr lang="el-GR" sz="2100" b="1" smtClean="0"/>
              <a:t>Κανονισμός (ΕΕ) αριθ.1407/2013</a:t>
            </a:r>
          </a:p>
          <a:p>
            <a:pPr eaLnBrk="1" hangingPunct="1">
              <a:buFont typeface="Wingdings 3" pitchFamily="18" charset="2"/>
              <a:buNone/>
            </a:pPr>
            <a:r>
              <a:rPr lang="el-GR" sz="2100" smtClean="0"/>
              <a:t>ε)  </a:t>
            </a:r>
            <a:r>
              <a:rPr lang="el-GR" sz="2100" b="1" smtClean="0"/>
              <a:t>€500.000 </a:t>
            </a:r>
            <a:r>
              <a:rPr lang="el-GR" sz="2100" smtClean="0"/>
              <a:t>στον τομέα της παροχής υπηρεσιών γενικού οικονομικού συμφέροντος - </a:t>
            </a:r>
            <a:r>
              <a:rPr lang="el-GR" sz="2100" b="1" smtClean="0"/>
              <a:t>Κανονισμός (ΕΕ) αριθ. 360/2012</a:t>
            </a:r>
          </a:p>
        </p:txBody>
      </p:sp>
      <p:sp>
        <p:nvSpPr>
          <p:cNvPr id="1331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4C2F93D-F99B-4859-ABDE-C8D23A563E37}" type="slidenum">
              <a:rPr lang="el-GR" smtClean="0"/>
              <a:pPr/>
              <a:t>4</a:t>
            </a:fld>
            <a:endParaRPr lang="el-GR" smtClean="0"/>
          </a:p>
        </p:txBody>
      </p:sp>
      <p:sp>
        <p:nvSpPr>
          <p:cNvPr id="6146" name="Title 1"/>
          <p:cNvSpPr>
            <a:spLocks noGrp="1"/>
          </p:cNvSpPr>
          <p:nvPr>
            <p:ph type="title"/>
          </p:nvPr>
        </p:nvSpPr>
        <p:spPr>
          <a:xfrm>
            <a:off x="539552" y="332656"/>
            <a:ext cx="8229600" cy="1008112"/>
          </a:xfrm>
        </p:spPr>
        <p:txBody>
          <a:bodyPr>
            <a:normAutofit fontScale="90000"/>
          </a:bodyPr>
          <a:lstStyle/>
          <a:p>
            <a:pPr algn="just" eaLnBrk="1" fontAlgn="auto" hangingPunct="1">
              <a:spcAft>
                <a:spcPts val="0"/>
              </a:spcAft>
              <a:defRPr/>
            </a:pPr>
            <a:r>
              <a:rPr lang="el-GR" sz="2000" dirty="0" smtClean="0"/>
              <a:t>Η Επιτροπή με βάση την εμπειρία που έχει αποκτήσει καθόρισε τα ακόλουθα ποσά αναλόγως του τομέα για οποιαδήποτε </a:t>
            </a:r>
            <a:br>
              <a:rPr lang="el-GR" sz="2000" dirty="0" smtClean="0"/>
            </a:br>
            <a:r>
              <a:rPr lang="el-GR" sz="2000" dirty="0" smtClean="0"/>
              <a:t>περίοδο τριών ετών και τα οποία δεν επηρεάζουν  τις ενδοκοινοτικές συναλλαγές άρα δεν αποτελούν κρατικές ενισχύσεις:</a:t>
            </a:r>
            <a:br>
              <a:rPr lang="el-GR" sz="2000" dirty="0" smtClean="0"/>
            </a:br>
            <a:endParaRPr lang="el-GR"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2071688"/>
            <a:ext cx="8229600" cy="4054475"/>
          </a:xfrm>
        </p:spPr>
        <p:txBody>
          <a:bodyPr/>
          <a:lstStyle/>
          <a:p>
            <a:pPr eaLnBrk="1" hangingPunct="1">
              <a:buFont typeface="Wingdings" pitchFamily="2" charset="2"/>
              <a:buChar char="§"/>
            </a:pPr>
            <a:r>
              <a:rPr lang="el-GR" sz="2400" smtClean="0"/>
              <a:t>Δημοσιεύθηκε στην Επίσημη Εφημερίδα της Ευρωπαϊκής Ένωσης στις 24.12.2013 (τεύχος </a:t>
            </a:r>
            <a:r>
              <a:rPr lang="en-US" sz="2400" smtClean="0"/>
              <a:t>L</a:t>
            </a:r>
            <a:r>
              <a:rPr lang="el-GR" sz="2400" smtClean="0"/>
              <a:t> 352, σ. </a:t>
            </a:r>
            <a:r>
              <a:rPr lang="en-US" sz="2400" smtClean="0"/>
              <a:t>9</a:t>
            </a:r>
            <a:r>
              <a:rPr lang="el-GR" sz="2400" smtClean="0"/>
              <a:t> – </a:t>
            </a:r>
            <a:r>
              <a:rPr lang="en-US" sz="2400" smtClean="0"/>
              <a:t>17</a:t>
            </a:r>
            <a:r>
              <a:rPr lang="el-GR" sz="2400" smtClean="0"/>
              <a:t>).</a:t>
            </a:r>
          </a:p>
          <a:p>
            <a:pPr eaLnBrk="1" hangingPunct="1">
              <a:buFont typeface="Wingdings" pitchFamily="2" charset="2"/>
              <a:buChar char="§"/>
            </a:pPr>
            <a:endParaRPr lang="el-GR" sz="2400" smtClean="0"/>
          </a:p>
          <a:p>
            <a:pPr eaLnBrk="1" hangingPunct="1">
              <a:buFont typeface="Wingdings" pitchFamily="2" charset="2"/>
              <a:buChar char="§"/>
            </a:pPr>
            <a:r>
              <a:rPr lang="el-GR" sz="2400" smtClean="0"/>
              <a:t>Ισχύς του Κανονισμού είναι από 1.1.2014 – 31.12.2020.</a:t>
            </a:r>
          </a:p>
          <a:p>
            <a:pPr eaLnBrk="1" hangingPunct="1">
              <a:buFont typeface="Arial" charset="0"/>
              <a:buNone/>
            </a:pPr>
            <a:endParaRPr lang="el-GR" sz="2400" smtClean="0"/>
          </a:p>
          <a:p>
            <a:pPr eaLnBrk="1" hangingPunct="1">
              <a:buFont typeface="Wingdings" pitchFamily="2" charset="2"/>
              <a:buChar char="§"/>
            </a:pPr>
            <a:r>
              <a:rPr lang="el-GR" sz="2400" smtClean="0"/>
              <a:t>Αντικαθιστά τον Κανονισμό (ΕΚ) αριθ. 1</a:t>
            </a:r>
            <a:r>
              <a:rPr lang="en-US" sz="2400" smtClean="0"/>
              <a:t>535</a:t>
            </a:r>
            <a:r>
              <a:rPr lang="el-GR" sz="2400" smtClean="0"/>
              <a:t>/200</a:t>
            </a:r>
            <a:r>
              <a:rPr lang="en-US" sz="2400" smtClean="0"/>
              <a:t>7</a:t>
            </a:r>
            <a:r>
              <a:rPr lang="el-GR" sz="2400" smtClean="0"/>
              <a:t> ο οποίος έληξε στις 31.12.2013 (με επιπρόσθετη μεταβατική περίοδο 6 μηνών).</a:t>
            </a:r>
          </a:p>
        </p:txBody>
      </p:sp>
      <p:sp>
        <p:nvSpPr>
          <p:cNvPr id="1433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C631431-1CB4-4F1F-AA59-4292F49BBED1}" type="slidenum">
              <a:rPr lang="el-GR" smtClean="0"/>
              <a:pPr/>
              <a:t>5</a:t>
            </a:fld>
            <a:endParaRPr lang="el-GR" smtClean="0"/>
          </a:p>
        </p:txBody>
      </p:sp>
      <p:sp>
        <p:nvSpPr>
          <p:cNvPr id="2" name="Title 1"/>
          <p:cNvSpPr>
            <a:spLocks noGrp="1"/>
          </p:cNvSpPr>
          <p:nvPr>
            <p:ph type="title"/>
          </p:nvPr>
        </p:nvSpPr>
        <p:spPr>
          <a:solidFill>
            <a:schemeClr val="bg2"/>
          </a:solidFill>
        </p:spPr>
        <p:txBody>
          <a:bodyPr/>
          <a:lstStyle/>
          <a:p>
            <a:pPr eaLnBrk="1" fontAlgn="auto" hangingPunct="1">
              <a:spcAft>
                <a:spcPts val="0"/>
              </a:spcAft>
              <a:defRPr/>
            </a:pPr>
            <a:r>
              <a:rPr lang="el-GR" sz="3200" dirty="0" smtClean="0">
                <a:solidFill>
                  <a:srgbClr val="002060"/>
                </a:solidFill>
                <a:latin typeface="Arial Black" pitchFamily="34" charset="0"/>
              </a:rPr>
              <a:t>Βασικά στοιχεία ισχύος Κανονισμού (ΕΕ) 1408/2013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484313"/>
            <a:ext cx="8086725" cy="4752975"/>
          </a:xfrm>
        </p:spPr>
        <p:txBody>
          <a:bodyPr rtlCol="0">
            <a:normAutofit fontScale="47500" lnSpcReduction="20000"/>
          </a:bodyPr>
          <a:lstStyle/>
          <a:p>
            <a:pPr marL="365760" indent="-256032" algn="just" eaLnBrk="1" fontAlgn="auto" hangingPunct="1">
              <a:lnSpc>
                <a:spcPct val="110000"/>
              </a:lnSpc>
              <a:spcAft>
                <a:spcPts val="0"/>
              </a:spcAft>
              <a:buFont typeface="Wingdings 3"/>
              <a:buNone/>
              <a:defRPr/>
            </a:pPr>
            <a:r>
              <a:rPr lang="el-GR" sz="3400" b="1" dirty="0" smtClean="0"/>
              <a:t>Εφαρμόζεται στις ενισχύσεις που χορηγούνται σε επιχειρήσεις</a:t>
            </a:r>
            <a:r>
              <a:rPr lang="en-GB" sz="3400" b="1" dirty="0" smtClean="0"/>
              <a:t> </a:t>
            </a:r>
            <a:r>
              <a:rPr lang="el-GR" sz="3400" b="1" dirty="0" smtClean="0"/>
              <a:t>οι οποίες</a:t>
            </a:r>
            <a:r>
              <a:rPr lang="en-GB" sz="3400" b="1" dirty="0" smtClean="0"/>
              <a:t> </a:t>
            </a:r>
          </a:p>
          <a:p>
            <a:pPr marL="365760" indent="-256032" algn="just" eaLnBrk="1" fontAlgn="auto" hangingPunct="1">
              <a:lnSpc>
                <a:spcPct val="110000"/>
              </a:lnSpc>
              <a:spcAft>
                <a:spcPts val="0"/>
              </a:spcAft>
              <a:buFont typeface="Wingdings 3"/>
              <a:buNone/>
              <a:defRPr/>
            </a:pPr>
            <a:r>
              <a:rPr lang="el-GR" sz="3400" b="1" dirty="0" smtClean="0"/>
              <a:t>δραστηριοποιούνται στην πρωτογενή παραγωγή γεωργικών προϊόντων </a:t>
            </a:r>
            <a:endParaRPr lang="en-GB" sz="3400" b="1" dirty="0" smtClean="0"/>
          </a:p>
          <a:p>
            <a:pPr marL="365760" indent="-256032" algn="just" eaLnBrk="1" fontAlgn="auto" hangingPunct="1">
              <a:lnSpc>
                <a:spcPct val="110000"/>
              </a:lnSpc>
              <a:spcAft>
                <a:spcPts val="0"/>
              </a:spcAft>
              <a:buFont typeface="Wingdings 3"/>
              <a:buNone/>
              <a:defRPr/>
            </a:pPr>
            <a:r>
              <a:rPr lang="el-GR" sz="3400" b="1" dirty="0" smtClean="0"/>
              <a:t>με εξαίρεση</a:t>
            </a:r>
            <a:r>
              <a:rPr lang="en-US" sz="3400" b="1" dirty="0" smtClean="0"/>
              <a:t>:</a:t>
            </a:r>
            <a:r>
              <a:rPr lang="el-GR" sz="3400" b="1" dirty="0" smtClean="0"/>
              <a:t>  </a:t>
            </a:r>
          </a:p>
          <a:p>
            <a:pPr marL="365760" indent="-256032" algn="just" eaLnBrk="1" fontAlgn="auto" hangingPunct="1">
              <a:lnSpc>
                <a:spcPct val="110000"/>
              </a:lnSpc>
              <a:spcAft>
                <a:spcPts val="0"/>
              </a:spcAft>
              <a:buFont typeface="Arial" pitchFamily="34" charset="0"/>
              <a:buChar char="•"/>
              <a:defRPr/>
            </a:pPr>
            <a:endParaRPr lang="el-GR" sz="3400" dirty="0" smtClean="0"/>
          </a:p>
          <a:p>
            <a:pPr marL="365760" indent="-256032" algn="just" eaLnBrk="1" fontAlgn="auto" hangingPunct="1">
              <a:lnSpc>
                <a:spcPct val="110000"/>
              </a:lnSpc>
              <a:spcAft>
                <a:spcPts val="0"/>
              </a:spcAft>
              <a:buFont typeface="Arial" charset="0"/>
              <a:buNone/>
              <a:defRPr/>
            </a:pPr>
            <a:r>
              <a:rPr lang="el-GR" sz="3400" dirty="0" smtClean="0"/>
              <a:t>  </a:t>
            </a:r>
            <a:r>
              <a:rPr lang="el-GR" sz="3400" b="1" dirty="0" smtClean="0"/>
              <a:t>α)</a:t>
            </a:r>
            <a:r>
              <a:rPr lang="el-GR" sz="3400" dirty="0" smtClean="0"/>
              <a:t> τις ενισχύσεις το ύψος των οποίων </a:t>
            </a:r>
            <a:r>
              <a:rPr lang="el-GR" sz="3400" b="1" dirty="0" smtClean="0"/>
              <a:t>καθορίζεται βάσει της τιμής </a:t>
            </a:r>
            <a:r>
              <a:rPr lang="el-GR" sz="3400" dirty="0" smtClean="0"/>
              <a:t>ή</a:t>
            </a:r>
            <a:r>
              <a:rPr lang="el-GR" sz="3400" b="1" dirty="0" smtClean="0"/>
              <a:t> της ποσότητας των προϊόντων </a:t>
            </a:r>
            <a:r>
              <a:rPr lang="el-GR" sz="3400" dirty="0" smtClean="0"/>
              <a:t>που διατίθενται στην αγορά·</a:t>
            </a:r>
          </a:p>
          <a:p>
            <a:pPr marL="365760" indent="-256032" algn="just" eaLnBrk="1" fontAlgn="auto" hangingPunct="1">
              <a:lnSpc>
                <a:spcPct val="110000"/>
              </a:lnSpc>
              <a:spcAft>
                <a:spcPts val="0"/>
              </a:spcAft>
              <a:buFont typeface="Arial" charset="0"/>
              <a:buNone/>
              <a:defRPr/>
            </a:pPr>
            <a:endParaRPr lang="el-GR" sz="3400" dirty="0" smtClean="0"/>
          </a:p>
          <a:p>
            <a:pPr marL="365760" indent="-256032" algn="just" eaLnBrk="1" fontAlgn="auto" hangingPunct="1">
              <a:lnSpc>
                <a:spcPct val="110000"/>
              </a:lnSpc>
              <a:spcAft>
                <a:spcPts val="0"/>
              </a:spcAft>
              <a:buFont typeface="Arial" charset="0"/>
              <a:buNone/>
              <a:defRPr/>
            </a:pPr>
            <a:r>
              <a:rPr lang="el-GR" sz="3400" dirty="0" smtClean="0"/>
              <a:t> </a:t>
            </a:r>
            <a:r>
              <a:rPr lang="el-GR" sz="3400" b="1" dirty="0" smtClean="0"/>
              <a:t>β)</a:t>
            </a:r>
            <a:r>
              <a:rPr lang="el-GR" sz="3400" dirty="0" smtClean="0"/>
              <a:t> τις ενισχύσεις για δραστηριότητες που </a:t>
            </a:r>
            <a:r>
              <a:rPr lang="el-GR" sz="3400" b="1" dirty="0" smtClean="0"/>
              <a:t>σχετίζονται με εξαγωγές προς τρίτες χώρες ή προς κράτη μέλη</a:t>
            </a:r>
            <a:r>
              <a:rPr lang="el-GR" sz="3400" dirty="0" smtClean="0"/>
              <a:t>, συγκεκριμένα ενισχύσεις που συνδέονται άμεσα με τις εξαγόμενες ποσότητες, τη δημιουργία και λειτουργία δικτύου διανομής ή άλλες τρέχουσες δαπάνες συνδεόμενες με εξαγωγικές δραστηριότητες·</a:t>
            </a:r>
          </a:p>
          <a:p>
            <a:pPr marL="365760" indent="-256032" algn="just" eaLnBrk="1" fontAlgn="auto" hangingPunct="1">
              <a:lnSpc>
                <a:spcPct val="110000"/>
              </a:lnSpc>
              <a:spcAft>
                <a:spcPts val="0"/>
              </a:spcAft>
              <a:buFont typeface="Arial" charset="0"/>
              <a:buNone/>
              <a:defRPr/>
            </a:pPr>
            <a:endParaRPr lang="el-GR" sz="3400" dirty="0" smtClean="0"/>
          </a:p>
          <a:p>
            <a:pPr marL="365760" indent="-256032" algn="just" eaLnBrk="1" fontAlgn="auto" hangingPunct="1">
              <a:lnSpc>
                <a:spcPct val="110000"/>
              </a:lnSpc>
              <a:spcAft>
                <a:spcPts val="0"/>
              </a:spcAft>
              <a:buFont typeface="Arial" charset="0"/>
              <a:buNone/>
              <a:defRPr/>
            </a:pPr>
            <a:r>
              <a:rPr lang="el-GR" sz="3400" dirty="0" smtClean="0"/>
              <a:t> </a:t>
            </a:r>
            <a:r>
              <a:rPr lang="el-GR" sz="3400" b="1" dirty="0" smtClean="0"/>
              <a:t>γ)</a:t>
            </a:r>
            <a:r>
              <a:rPr lang="el-GR" sz="3400" dirty="0" smtClean="0"/>
              <a:t> τις ενισχύσεις που χορηγούνται υπό τον </a:t>
            </a:r>
            <a:r>
              <a:rPr lang="el-GR" sz="3400" b="1" dirty="0" smtClean="0"/>
              <a:t>όρο της χρησιμοποίησης εγχώριων προϊόντων αντί των εισαγομένων</a:t>
            </a:r>
            <a:r>
              <a:rPr lang="el-GR" sz="3400" dirty="0" smtClean="0"/>
              <a:t>.</a:t>
            </a:r>
          </a:p>
          <a:p>
            <a:pPr marL="0" indent="0" algn="just" eaLnBrk="1" fontAlgn="auto" hangingPunct="1">
              <a:spcAft>
                <a:spcPts val="0"/>
              </a:spcAft>
              <a:buFont typeface="Arial" charset="0"/>
              <a:buNone/>
              <a:defRPr/>
            </a:pPr>
            <a:endParaRPr lang="el-GR" sz="1600" dirty="0" smtClean="0"/>
          </a:p>
        </p:txBody>
      </p:sp>
      <p:sp>
        <p:nvSpPr>
          <p:cNvPr id="1536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CC36070-66F9-48A2-BE9F-54AF28D398B2}" type="slidenum">
              <a:rPr lang="el-GR" smtClean="0"/>
              <a:pPr/>
              <a:t>6</a:t>
            </a:fld>
            <a:endParaRPr lang="el-GR" smtClean="0"/>
          </a:p>
        </p:txBody>
      </p:sp>
      <p:sp>
        <p:nvSpPr>
          <p:cNvPr id="2" name="Title 1"/>
          <p:cNvSpPr>
            <a:spLocks noGrp="1"/>
          </p:cNvSpPr>
          <p:nvPr>
            <p:ph type="title"/>
          </p:nvPr>
        </p:nvSpPr>
        <p:spPr>
          <a:xfrm>
            <a:off x="468313" y="274638"/>
            <a:ext cx="8207375" cy="993775"/>
          </a:xfrm>
          <a:solidFill>
            <a:srgbClr val="CCFFCC"/>
          </a:solidFill>
        </p:spPr>
        <p:txBody>
          <a:bodyPr/>
          <a:lstStyle/>
          <a:p>
            <a:pPr eaLnBrk="1" hangingPunct="1">
              <a:defRPr/>
            </a:pPr>
            <a:r>
              <a:rPr lang="el-GR" sz="2400" dirty="0">
                <a:solidFill>
                  <a:srgbClr val="002060"/>
                </a:solidFill>
                <a:latin typeface="Arial Black" pitchFamily="34" charset="0"/>
              </a:rPr>
              <a:t>Άρθρο 1</a:t>
            </a:r>
            <a:r>
              <a:rPr lang="en-US" sz="2400" dirty="0">
                <a:solidFill>
                  <a:srgbClr val="002060"/>
                </a:solidFill>
                <a:latin typeface="Arial Black" pitchFamily="34" charset="0"/>
              </a:rPr>
              <a:t>:</a:t>
            </a:r>
            <a:r>
              <a:rPr lang="el-GR" sz="2400" dirty="0">
                <a:solidFill>
                  <a:srgbClr val="002060"/>
                </a:solidFill>
                <a:latin typeface="Arial Black" pitchFamily="34" charset="0"/>
              </a:rPr>
              <a:t> Πεδίο εφαρμογής – Εξαιρέσεις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481138"/>
            <a:ext cx="8229600" cy="4900612"/>
          </a:xfrm>
        </p:spPr>
        <p:txBody>
          <a:bodyPr/>
          <a:lstStyle/>
          <a:p>
            <a:pPr algn="just" eaLnBrk="1" hangingPunct="1">
              <a:buFont typeface="Arial" charset="0"/>
              <a:buChar char="•"/>
            </a:pPr>
            <a:r>
              <a:rPr lang="el-GR" sz="2400" smtClean="0"/>
              <a:t>Το ανώτατο όριο χορήγησης ενισχύσεων </a:t>
            </a:r>
            <a:r>
              <a:rPr lang="en-US" sz="2400" smtClean="0"/>
              <a:t>de minimis</a:t>
            </a:r>
            <a:r>
              <a:rPr lang="el-GR" sz="2400" smtClean="0"/>
              <a:t> ανέρχεται σε 15.000 ευρώ σε οποιαδήποτε περίοδο τριών οικονομικών ετών.</a:t>
            </a:r>
          </a:p>
          <a:p>
            <a:pPr algn="just" eaLnBrk="1" hangingPunct="1">
              <a:buFont typeface="Arial" charset="0"/>
              <a:buChar char="•"/>
            </a:pPr>
            <a:r>
              <a:rPr lang="el-GR" sz="2400" smtClean="0"/>
              <a:t>Το εθνικό σωρευτικό ποσό ενισχύσεων </a:t>
            </a:r>
            <a:r>
              <a:rPr lang="en-US" sz="2400" smtClean="0"/>
              <a:t>de minimis</a:t>
            </a:r>
            <a:r>
              <a:rPr lang="el-GR" sz="2400" smtClean="0"/>
              <a:t> για την Κύπρο είναι 7.060.000 ευρώ σε οποιαδήποτε περίοδο τριών οικονομικών ετών.</a:t>
            </a:r>
            <a:endParaRPr lang="en-US" sz="2400" smtClean="0"/>
          </a:p>
          <a:p>
            <a:pPr algn="just" eaLnBrk="1" hangingPunct="1">
              <a:buFont typeface="Arial" charset="0"/>
              <a:buChar char="•"/>
            </a:pPr>
            <a:r>
              <a:rPr lang="el-GR" sz="2400" smtClean="0"/>
              <a:t>Χορηγείται κατά το χρόνο παραχώρησης στην οικεία επιχείρηση του έννομου δικαιώματος λήψης της ενίσχυσης σύμφωνα με το εφαρμοστέο εθνικό νομικό καθεστώς και ανεξάρτητα από την ημερομηνία καταβολής της ενίσχυσης.</a:t>
            </a:r>
          </a:p>
        </p:txBody>
      </p:sp>
      <p:sp>
        <p:nvSpPr>
          <p:cNvPr id="1638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4A8F6AD-F3F8-43B7-A735-AF3D941D8E67}" type="slidenum">
              <a:rPr lang="el-GR" smtClean="0"/>
              <a:pPr/>
              <a:t>7</a:t>
            </a:fld>
            <a:endParaRPr lang="el-GR" smtClean="0"/>
          </a:p>
        </p:txBody>
      </p:sp>
      <p:sp>
        <p:nvSpPr>
          <p:cNvPr id="2" name="Title 1"/>
          <p:cNvSpPr>
            <a:spLocks noGrp="1"/>
          </p:cNvSpPr>
          <p:nvPr>
            <p:ph type="title"/>
          </p:nvPr>
        </p:nvSpPr>
        <p:spPr>
          <a:xfrm>
            <a:off x="395536" y="260648"/>
            <a:ext cx="8507288" cy="1143000"/>
          </a:xfrm>
          <a:solidFill>
            <a:srgbClr val="CCFFCC"/>
          </a:solidFill>
        </p:spPr>
        <p:txBody>
          <a:bodyPr/>
          <a:lstStyle/>
          <a:p>
            <a:pPr eaLnBrk="1" hangingPunct="1">
              <a:defRPr/>
            </a:pPr>
            <a:r>
              <a:rPr lang="el-GR" sz="2400" dirty="0">
                <a:solidFill>
                  <a:srgbClr val="002060"/>
                </a:solidFill>
                <a:latin typeface="Arial Black" pitchFamily="34" charset="0"/>
              </a:rPr>
              <a:t>Άρθρο 3</a:t>
            </a:r>
            <a:r>
              <a:rPr lang="en-US" sz="2400" dirty="0">
                <a:solidFill>
                  <a:srgbClr val="002060"/>
                </a:solidFill>
                <a:latin typeface="Arial Black" pitchFamily="34" charset="0"/>
              </a:rPr>
              <a:t>:</a:t>
            </a:r>
            <a:r>
              <a:rPr lang="el-GR" sz="2400" dirty="0">
                <a:solidFill>
                  <a:srgbClr val="002060"/>
                </a:solidFill>
                <a:latin typeface="Arial Black" pitchFamily="34" charset="0"/>
              </a:rPr>
              <a:t> Ενισχύσεις ήσσονος σημασίας</a:t>
            </a:r>
            <a:r>
              <a:rPr lang="en-GB" sz="2400" dirty="0">
                <a:solidFill>
                  <a:srgbClr val="002060"/>
                </a:solidFill>
                <a:latin typeface="Arial Black" pitchFamily="34" charset="0"/>
              </a:rPr>
              <a:t> (1)</a:t>
            </a:r>
            <a:endParaRPr lang="el-GR" sz="2400"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eaLnBrk="1" hangingPunct="1">
              <a:buFont typeface="Arial" charset="0"/>
              <a:buChar char="•"/>
            </a:pPr>
            <a:r>
              <a:rPr lang="el-GR" sz="2500" smtClean="0"/>
              <a:t>Η ενίσχυση υπολογίζεται ως ακαθάριστο ποσό, δηλαδή πριν αφαιρεθεί τυχόν φόρος ή άλλη επιβάρυνση.</a:t>
            </a:r>
          </a:p>
          <a:p>
            <a:pPr eaLnBrk="1" hangingPunct="1"/>
            <a:r>
              <a:rPr lang="el-GR" sz="2500" smtClean="0"/>
              <a:t>Οι</a:t>
            </a:r>
            <a:r>
              <a:rPr lang="en-GB" sz="2500" smtClean="0"/>
              <a:t> </a:t>
            </a:r>
            <a:r>
              <a:rPr lang="el-GR" sz="2500" smtClean="0"/>
              <a:t>ενισχύσεις που καταβάλλονται </a:t>
            </a:r>
            <a:r>
              <a:rPr lang="el-GR" sz="2500" u="sng" smtClean="0"/>
              <a:t>σε δόσεις</a:t>
            </a:r>
            <a:r>
              <a:rPr lang="en-GB" sz="2500" u="sng" smtClean="0"/>
              <a:t> </a:t>
            </a:r>
            <a:r>
              <a:rPr lang="el-GR" sz="2500" smtClean="0"/>
              <a:t>ανάγονται στην αξία τους κατά το χρόνο της χορήγησής τους.   </a:t>
            </a:r>
            <a:endParaRPr lang="el-GR" sz="2500" u="sng" smtClean="0"/>
          </a:p>
          <a:p>
            <a:pPr algn="just" eaLnBrk="1" hangingPunct="1"/>
            <a:r>
              <a:rPr lang="el-GR" sz="2500" u="sng" smtClean="0"/>
              <a:t>Υπέρβαση του ορίου </a:t>
            </a:r>
            <a:r>
              <a:rPr lang="el-GR" sz="2500" smtClean="0"/>
              <a:t>→ Όταν, με τη χορήγηση νέας ενίσχυσης ήσσονος σημασίας, σημειώνεται υπέρβαση του ορίου, τότε όλο το ποσό της νέας ενίσχυσης δεν μπορεί να είναι ενίσχυση ήσσονος σημασίας. </a:t>
            </a:r>
          </a:p>
          <a:p>
            <a:pPr algn="just" eaLnBrk="1" hangingPunct="1">
              <a:buFont typeface="Arial" charset="0"/>
              <a:buNone/>
            </a:pPr>
            <a:endParaRPr lang="el-GR" sz="2500" smtClean="0"/>
          </a:p>
        </p:txBody>
      </p:sp>
      <p:sp>
        <p:nvSpPr>
          <p:cNvPr id="1741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299A2DB-7692-4717-8CCC-0B03657F05E5}" type="slidenum">
              <a:rPr lang="el-GR" smtClean="0"/>
              <a:pPr/>
              <a:t>8</a:t>
            </a:fld>
            <a:endParaRPr lang="el-GR" smtClean="0"/>
          </a:p>
        </p:txBody>
      </p:sp>
      <p:sp>
        <p:nvSpPr>
          <p:cNvPr id="2" name="Title 1"/>
          <p:cNvSpPr>
            <a:spLocks noGrp="1"/>
          </p:cNvSpPr>
          <p:nvPr>
            <p:ph type="title"/>
          </p:nvPr>
        </p:nvSpPr>
        <p:spPr>
          <a:solidFill>
            <a:schemeClr val="accent3">
              <a:lumMod val="20000"/>
              <a:lumOff val="80000"/>
            </a:schemeClr>
          </a:solidFill>
        </p:spPr>
        <p:txBody>
          <a:bodyPr>
            <a:normAutofit fontScale="90000"/>
          </a:bodyPr>
          <a:lstStyle/>
          <a:p>
            <a:pPr eaLnBrk="1" fontAlgn="auto" hangingPunct="1">
              <a:spcAft>
                <a:spcPts val="0"/>
              </a:spcAft>
              <a:defRPr/>
            </a:pPr>
            <a:r>
              <a:rPr lang="el-GR" sz="3600" dirty="0" smtClean="0"/>
              <a:t>Άρθρο 3</a:t>
            </a:r>
            <a:r>
              <a:rPr lang="en-US" sz="3600" dirty="0" smtClean="0"/>
              <a:t>:</a:t>
            </a:r>
            <a:r>
              <a:rPr lang="el-GR" sz="3600" dirty="0" smtClean="0"/>
              <a:t>Ενισχύσεις ήσσονος σημασίας</a:t>
            </a:r>
            <a:r>
              <a:rPr lang="en-GB" sz="3600" dirty="0" smtClean="0"/>
              <a:t>  (3)</a:t>
            </a:r>
            <a:endParaRPr lang="el-GR" sz="3600" dirty="0"/>
          </a:p>
        </p:txBody>
      </p:sp>
      <p:sp>
        <p:nvSpPr>
          <p:cNvPr id="6" name="Title 1"/>
          <p:cNvSpPr txBox="1">
            <a:spLocks/>
          </p:cNvSpPr>
          <p:nvPr/>
        </p:nvSpPr>
        <p:spPr>
          <a:xfrm>
            <a:off x="395536" y="260648"/>
            <a:ext cx="8507288" cy="1143000"/>
          </a:xfrm>
          <a:prstGeom prst="rect">
            <a:avLst/>
          </a:prstGeom>
          <a:solidFill>
            <a:srgbClr val="CCFFCC"/>
          </a:solidFill>
        </p:spPr>
        <p:txBody>
          <a:bodyPr anchor="ctr">
            <a:normAutofit/>
            <a:scene3d>
              <a:camera prst="orthographicFront"/>
              <a:lightRig rig="soft" dir="t"/>
            </a:scene3d>
            <a:sp3d prstMaterial="softEdge">
              <a:bevelT w="25400" h="25400"/>
            </a:sp3d>
          </a:bodyPr>
          <a:lstStyle>
            <a:defPPr>
              <a:defRPr lang="el-GR"/>
            </a:defPPr>
            <a:lvl1pPr eaLnBrk="1" hangingPunct="1">
              <a:defRPr sz="2400" b="1">
                <a:solidFill>
                  <a:srgbClr val="002060"/>
                </a:solidFill>
                <a:effectLst>
                  <a:outerShdw blurRad="31750" dist="25400" dir="5400000" algn="tl" rotWithShape="0">
                    <a:srgbClr val="000000">
                      <a:alpha val="25000"/>
                    </a:srgbClr>
                  </a:outerShdw>
                </a:effectLst>
                <a:latin typeface="Arial Black" pitchFamily="34" charset="0"/>
                <a:ea typeface="+mj-ea"/>
                <a:cs typeface="+mj-cs"/>
              </a:defRPr>
            </a:lvl1pPr>
            <a:lvl2pPr eaLnBrk="0" hangingPunct="0">
              <a:defRPr sz="4100" b="1">
                <a:solidFill>
                  <a:schemeClr val="tx2"/>
                </a:solidFill>
                <a:latin typeface="Lucida Sans Unicode" pitchFamily="34" charset="0"/>
              </a:defRPr>
            </a:lvl2pPr>
            <a:lvl3pPr eaLnBrk="0" hangingPunct="0">
              <a:defRPr sz="4100" b="1">
                <a:solidFill>
                  <a:schemeClr val="tx2"/>
                </a:solidFill>
                <a:latin typeface="Lucida Sans Unicode" pitchFamily="34" charset="0"/>
              </a:defRPr>
            </a:lvl3pPr>
            <a:lvl4pPr eaLnBrk="0" hangingPunct="0">
              <a:defRPr sz="4100" b="1">
                <a:solidFill>
                  <a:schemeClr val="tx2"/>
                </a:solidFill>
                <a:latin typeface="Lucida Sans Unicode" pitchFamily="34" charset="0"/>
              </a:defRPr>
            </a:lvl4pPr>
            <a:lvl5pPr eaLnBrk="0" hangingPunct="0">
              <a:defRPr sz="4100" b="1">
                <a:solidFill>
                  <a:schemeClr val="tx2"/>
                </a:solidFill>
                <a:latin typeface="Lucida Sans Unicode" pitchFamily="34" charset="0"/>
              </a:defRPr>
            </a:lvl5pPr>
            <a:lvl6pPr marL="457200" fontAlgn="base">
              <a:spcBef>
                <a:spcPct val="0"/>
              </a:spcBef>
              <a:spcAft>
                <a:spcPct val="0"/>
              </a:spcAft>
              <a:defRPr sz="4100" b="1">
                <a:solidFill>
                  <a:schemeClr val="tx2"/>
                </a:solidFill>
                <a:latin typeface="Lucida Sans Unicode" pitchFamily="34" charset="0"/>
              </a:defRPr>
            </a:lvl6pPr>
            <a:lvl7pPr marL="914400" fontAlgn="base">
              <a:spcBef>
                <a:spcPct val="0"/>
              </a:spcBef>
              <a:spcAft>
                <a:spcPct val="0"/>
              </a:spcAft>
              <a:defRPr sz="4100" b="1">
                <a:solidFill>
                  <a:schemeClr val="tx2"/>
                </a:solidFill>
                <a:latin typeface="Lucida Sans Unicode" pitchFamily="34" charset="0"/>
              </a:defRPr>
            </a:lvl7pPr>
            <a:lvl8pPr marL="1371600" fontAlgn="base">
              <a:spcBef>
                <a:spcPct val="0"/>
              </a:spcBef>
              <a:spcAft>
                <a:spcPct val="0"/>
              </a:spcAft>
              <a:defRPr sz="4100" b="1">
                <a:solidFill>
                  <a:schemeClr val="tx2"/>
                </a:solidFill>
                <a:latin typeface="Lucida Sans Unicode" pitchFamily="34" charset="0"/>
              </a:defRPr>
            </a:lvl8pPr>
            <a:lvl9pPr marL="1828800" fontAlgn="base">
              <a:spcBef>
                <a:spcPct val="0"/>
              </a:spcBef>
              <a:spcAft>
                <a:spcPct val="0"/>
              </a:spcAft>
              <a:defRPr sz="4100" b="1">
                <a:solidFill>
                  <a:schemeClr val="tx2"/>
                </a:solidFill>
                <a:latin typeface="Lucida Sans Unicode" pitchFamily="34" charset="0"/>
              </a:defRPr>
            </a:lvl9pPr>
          </a:lstStyle>
          <a:p>
            <a:pPr>
              <a:defRPr/>
            </a:pPr>
            <a:r>
              <a:rPr lang="el-GR" dirty="0"/>
              <a:t>Άρθρο 3</a:t>
            </a:r>
            <a:r>
              <a:rPr lang="en-US" dirty="0"/>
              <a:t>:</a:t>
            </a:r>
            <a:r>
              <a:rPr lang="el-GR" dirty="0"/>
              <a:t> Ενισχύσεις ήσσονος σημασίας</a:t>
            </a:r>
            <a:r>
              <a:rPr lang="en-GB" dirty="0"/>
              <a:t> </a:t>
            </a:r>
            <a:r>
              <a:rPr lang="en-GB" dirty="0" smtClean="0"/>
              <a:t>(</a:t>
            </a:r>
            <a:r>
              <a:rPr lang="en-US" dirty="0" smtClean="0"/>
              <a:t>2</a:t>
            </a:r>
            <a:r>
              <a:rPr lang="en-GB" dirty="0" smtClean="0"/>
              <a:t>)</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469ECAF-5BF7-4E21-B673-7EAC7F80A368}" type="slidenum">
              <a:rPr lang="el-GR" smtClean="0"/>
              <a:pPr/>
              <a:t>9</a:t>
            </a:fld>
            <a:endParaRPr lang="el-GR" smtClean="0"/>
          </a:p>
        </p:txBody>
      </p:sp>
      <p:sp>
        <p:nvSpPr>
          <p:cNvPr id="2" name="Title 1"/>
          <p:cNvSpPr>
            <a:spLocks noGrp="1"/>
          </p:cNvSpPr>
          <p:nvPr>
            <p:ph type="title"/>
          </p:nvPr>
        </p:nvSpPr>
        <p:spPr>
          <a:xfrm>
            <a:off x="500063" y="428625"/>
            <a:ext cx="8229600" cy="1143000"/>
          </a:xfrm>
        </p:spPr>
        <p:txBody>
          <a:bodyPr>
            <a:normAutofit fontScale="90000"/>
          </a:bodyPr>
          <a:lstStyle/>
          <a:p>
            <a:pPr eaLnBrk="1" fontAlgn="auto" hangingPunct="1">
              <a:spcAft>
                <a:spcPts val="0"/>
              </a:spcAft>
              <a:defRPr/>
            </a:pP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a:t/>
            </a:r>
            <a:br>
              <a:rPr lang="el-GR" sz="2800" dirty="0"/>
            </a:br>
            <a:r>
              <a:rPr lang="el-GR" sz="2800" dirty="0" smtClean="0"/>
              <a:t/>
            </a:r>
            <a:br>
              <a:rPr lang="el-GR" sz="2800" dirty="0" smtClean="0"/>
            </a:br>
            <a:r>
              <a:rPr lang="en-US" sz="2800" dirty="0" smtClean="0"/>
              <a:t> </a:t>
            </a:r>
            <a:r>
              <a:rPr lang="el-GR" sz="2800" dirty="0" smtClean="0"/>
              <a:t/>
            </a:r>
            <a:br>
              <a:rPr lang="el-GR" sz="2800" dirty="0" smtClean="0"/>
            </a:br>
            <a:r>
              <a:rPr lang="el-GR" sz="2800" dirty="0"/>
              <a:t/>
            </a:r>
            <a:br>
              <a:rPr lang="el-GR" sz="2800" dirty="0"/>
            </a:br>
            <a:r>
              <a:rPr lang="el-GR" sz="2800" dirty="0" smtClean="0">
                <a:effectLst/>
              </a:rPr>
              <a:t>Το ακαθάριστο ισοδύναμο επιχορήγησης της ενίσχυσης μπορεί να υπολογισθεί εκ των προτέρων χωρίς να είναι αναγκαία η εκτίμηση κινδύνου</a:t>
            </a:r>
            <a:r>
              <a:rPr lang="en-GB" sz="2800" dirty="0" smtClean="0">
                <a:effectLst/>
              </a:rPr>
              <a:t>.</a:t>
            </a:r>
            <a:r>
              <a:rPr lang="el-GR" sz="2800" dirty="0" smtClean="0">
                <a:effectLst/>
              </a:rPr>
              <a:t/>
            </a:r>
            <a:br>
              <a:rPr lang="el-GR" sz="2800" dirty="0" smtClean="0">
                <a:effectLst/>
              </a:rPr>
            </a:br>
            <a:r>
              <a:rPr lang="el-GR" sz="2800" dirty="0" smtClean="0">
                <a:effectLst/>
              </a:rPr>
              <a:t/>
            </a:r>
            <a:br>
              <a:rPr lang="el-GR" sz="2800" dirty="0" smtClean="0">
                <a:effectLst/>
              </a:rPr>
            </a:br>
            <a:r>
              <a:rPr lang="el-GR" sz="2800" dirty="0">
                <a:effectLst/>
              </a:rPr>
              <a:t>Σύμφωνα με τον κανονισμό Διαφανείς </a:t>
            </a:r>
            <a:r>
              <a:rPr lang="el-GR" sz="2800" dirty="0" smtClean="0">
                <a:effectLst/>
              </a:rPr>
              <a:t>Ενισχύσεις θεωρούνται: </a:t>
            </a:r>
            <a:br>
              <a:rPr lang="el-GR" sz="2800" dirty="0" smtClean="0">
                <a:effectLst/>
              </a:rPr>
            </a:br>
            <a:r>
              <a:rPr lang="el-GR" sz="2800" dirty="0" smtClean="0">
                <a:effectLst/>
              </a:rPr>
              <a:t/>
            </a:r>
            <a:br>
              <a:rPr lang="el-GR" sz="2800" dirty="0" smtClean="0">
                <a:effectLst/>
              </a:rPr>
            </a:br>
            <a:r>
              <a:rPr lang="el-GR" sz="2800" dirty="0" smtClean="0">
                <a:effectLst/>
              </a:rPr>
              <a:t>1. Οι </a:t>
            </a:r>
            <a:r>
              <a:rPr lang="el-GR" sz="2800" dirty="0">
                <a:effectLst/>
              </a:rPr>
              <a:t>ενισχύσεις υπό μορφή επιχορήγησης ή επιδότησης επιτοκίου.</a:t>
            </a:r>
            <a:r>
              <a:rPr lang="el-GR" sz="2800" dirty="0"/>
              <a:t/>
            </a:r>
            <a:br>
              <a:rPr lang="el-GR" sz="2800" dirty="0"/>
            </a:br>
            <a:r>
              <a:rPr lang="el-GR" sz="2800" dirty="0" smtClean="0"/>
              <a:t/>
            </a:r>
            <a:br>
              <a:rPr lang="el-GR" sz="2800" dirty="0" smtClean="0"/>
            </a:br>
            <a:endParaRPr lang="el-GR" sz="2800" dirty="0"/>
          </a:p>
        </p:txBody>
      </p:sp>
      <p:sp>
        <p:nvSpPr>
          <p:cNvPr id="12" name="Title 1"/>
          <p:cNvSpPr txBox="1">
            <a:spLocks/>
          </p:cNvSpPr>
          <p:nvPr/>
        </p:nvSpPr>
        <p:spPr>
          <a:xfrm>
            <a:off x="539750" y="260350"/>
            <a:ext cx="8064500" cy="1157288"/>
          </a:xfrm>
          <a:prstGeom prst="rect">
            <a:avLst/>
          </a:prstGeom>
          <a:solidFill>
            <a:srgbClr val="CCFFCC"/>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l-GR" sz="2400" b="1" dirty="0" smtClean="0">
                <a:solidFill>
                  <a:srgbClr val="002060"/>
                </a:solidFill>
                <a:effectLst>
                  <a:outerShdw blurRad="31750" dist="25400" dir="5400000" algn="tl" rotWithShape="0">
                    <a:srgbClr val="000000">
                      <a:alpha val="25000"/>
                    </a:srgbClr>
                  </a:outerShdw>
                </a:effectLst>
                <a:latin typeface="Arial Black" pitchFamily="34" charset="0"/>
              </a:rPr>
              <a:t>Άρθρο 4: Εφαρμογή του Κανονισμού μόνο σε Διαφανείς Ενισχύσεις. </a:t>
            </a:r>
            <a:r>
              <a:rPr lang="en-GB" sz="2400" b="1" dirty="0" smtClean="0">
                <a:solidFill>
                  <a:srgbClr val="002060"/>
                </a:solidFill>
                <a:effectLst>
                  <a:outerShdw blurRad="31750" dist="25400" dir="5400000" algn="tl" rotWithShape="0">
                    <a:srgbClr val="000000">
                      <a:alpha val="25000"/>
                    </a:srgbClr>
                  </a:outerShdw>
                </a:effectLst>
                <a:latin typeface="Arial Black" pitchFamily="34" charset="0"/>
              </a:rPr>
              <a:t>            </a:t>
            </a:r>
            <a:r>
              <a:rPr lang="el-GR" sz="2400" b="1" dirty="0" smtClean="0">
                <a:solidFill>
                  <a:srgbClr val="002060"/>
                </a:solidFill>
                <a:effectLst>
                  <a:outerShdw blurRad="31750" dist="25400" dir="5400000" algn="tl" rotWithShape="0">
                    <a:srgbClr val="000000">
                      <a:alpha val="25000"/>
                    </a:srgbClr>
                  </a:outerShdw>
                </a:effectLst>
                <a:latin typeface="Arial Black" pitchFamily="34" charset="0"/>
              </a:rPr>
              <a:t>                        </a:t>
            </a:r>
            <a:r>
              <a:rPr lang="en-GB" sz="2400" b="1" dirty="0" smtClean="0">
                <a:solidFill>
                  <a:srgbClr val="002060"/>
                </a:solidFill>
                <a:effectLst>
                  <a:outerShdw blurRad="31750" dist="25400" dir="5400000" algn="tl" rotWithShape="0">
                    <a:srgbClr val="000000">
                      <a:alpha val="25000"/>
                    </a:srgbClr>
                  </a:outerShdw>
                </a:effectLst>
                <a:latin typeface="Arial Black" pitchFamily="34" charset="0"/>
              </a:rPr>
              <a:t>(1)</a:t>
            </a:r>
            <a:endParaRPr lang="el-GR" sz="2400" b="1" dirty="0" smtClean="0">
              <a:solidFill>
                <a:srgbClr val="002060"/>
              </a:solidFill>
              <a:effectLst>
                <a:outerShdw blurRad="31750" dist="25400" dir="5400000" algn="tl" rotWithShape="0">
                  <a:srgbClr val="000000">
                    <a:alpha val="25000"/>
                  </a:srgbClr>
                </a:outerShdw>
              </a:effectLst>
              <a:latin typeface="Arial Black" pitchFamily="34"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2019</TotalTime>
  <Words>980</Words>
  <Application>Microsoft Office PowerPoint</Application>
  <PresentationFormat>On-screen Show (4:3)</PresentationFormat>
  <Paragraphs>114</Paragraphs>
  <Slides>16</Slides>
  <Notes>4</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16</vt:i4>
      </vt:variant>
    </vt:vector>
  </HeadingPairs>
  <TitlesOfParts>
    <vt:vector size="18" baseType="lpstr">
      <vt:lpstr>Office Theme</vt:lpstr>
      <vt:lpstr>Concourse</vt:lpstr>
      <vt:lpstr>Ο Κανονισμός (ΕΕ) 1408/2013 της Επιτροπής, της 18ης Δεκεμβρίου 2013,  για τις ενισχύσεις ήσσονος σημασίας (de minimis) στον γεωργικό τομέα.                        </vt:lpstr>
      <vt:lpstr>  Mία ενίσχυση συνιστά κρατική ενίσχυση όταν πληροί σωρευτικά τις παρακάτω προϋποθέσεις (τέσσερα κριτήρια): </vt:lpstr>
      <vt:lpstr>Ενισχύσεις που δεν επηρεάζουν το εμπόριο μεταξύ των κρατών μελών ή/και δεν στρεβλώνουν τον ανταγωνισμό δεν αποτελούν κρατικές ενισχύσεις κατ’ άρθρο 107, παρ. 1 Συνθήκης.</vt:lpstr>
      <vt:lpstr>Η Επιτροπή με βάση την εμπειρία που έχει αποκτήσει καθόρισε τα ακόλουθα ποσά αναλόγως του τομέα για οποιαδήποτε  περίοδο τριών ετών και τα οποία δεν επηρεάζουν  τις ενδοκοινοτικές συναλλαγές άρα δεν αποτελούν κρατικές ενισχύσεις: </vt:lpstr>
      <vt:lpstr>Βασικά στοιχεία ισχύος Κανονισμού (ΕΕ) 1408/2013</vt:lpstr>
      <vt:lpstr>Άρθρο 1: Πεδίο εφαρμογής – Εξαιρέσεις </vt:lpstr>
      <vt:lpstr>Άρθρο 3: Ενισχύσεις ήσσονος σημασίας (1)</vt:lpstr>
      <vt:lpstr>Άρθρο 3:Ενισχύσεις ήσσονος σημασίας  (3)</vt:lpstr>
      <vt:lpstr>                 Το ακαθάριστο ισοδύναμο επιχορήγησης της ενίσχυσης μπορεί να υπολογισθεί εκ των προτέρων χωρίς να είναι αναγκαία η εκτίμηση κινδύνου.  Σύμφωνα με τον κανονισμό Διαφανείς Ενισχύσεις θεωρούνται:   1. Οι ενισχύσεις υπό μορφή επιχορήγησης ή επιδότησης επιτοκίου.  </vt:lpstr>
      <vt:lpstr>Άρθρο 4: Εφαρμογή του Κανονισμού μόνο σε Διαφανείς Ενισχύσεις.                                     (2)</vt:lpstr>
      <vt:lpstr>Άρθρο 4: Εφαρμογή του Κανονισμού μόνο σε Διαφανείς Ενισχύσεις.                                     (3)</vt:lpstr>
      <vt:lpstr>Άρθρο 5: Σώρευση </vt:lpstr>
      <vt:lpstr>Άρθρο 6: Παρακολούθηση                              (1)</vt:lpstr>
      <vt:lpstr>Άρθρο 6: Παρακολούθηση                              (2)</vt:lpstr>
      <vt:lpstr>  →  Περί Ελέγχου των Κρατικών Ενισχύσεων (Ενισχύσεις Ήσσονος Σημασίας) Κανονισμοί του 2009 και 2012 (Κ.Δ.Π. 364/2009 και 501/2012).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νέος Κανονισμός (ΕΕ) αριθ. 1407/2013 της Επιτροπής, της 18ης Δεκεμβρίου 2013,  σχετικά με την εφαρμογή των άρθρων 107 και 108 της Συνθήκης στις ενισχύσεις ήσσονος σημασίας (de minimis)</dc:title>
  <dc:creator>User</dc:creator>
  <cp:lastModifiedBy>pkleitou</cp:lastModifiedBy>
  <cp:revision>170</cp:revision>
  <cp:lastPrinted>2015-12-15T09:00:46Z</cp:lastPrinted>
  <dcterms:created xsi:type="dcterms:W3CDTF">2014-10-27T12:15:54Z</dcterms:created>
  <dcterms:modified xsi:type="dcterms:W3CDTF">2015-12-16T06:37:44Z</dcterms:modified>
</cp:coreProperties>
</file>